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96" r:id="rId14"/>
    <p:sldId id="268" r:id="rId15"/>
    <p:sldId id="269" r:id="rId16"/>
    <p:sldId id="270" r:id="rId17"/>
    <p:sldId id="290" r:id="rId18"/>
    <p:sldId id="271" r:id="rId19"/>
    <p:sldId id="272" r:id="rId20"/>
    <p:sldId id="273" r:id="rId21"/>
    <p:sldId id="278" r:id="rId22"/>
    <p:sldId id="277" r:id="rId23"/>
    <p:sldId id="274" r:id="rId24"/>
    <p:sldId id="287" r:id="rId25"/>
    <p:sldId id="305" r:id="rId26"/>
    <p:sldId id="297" r:id="rId27"/>
    <p:sldId id="306" r:id="rId28"/>
    <p:sldId id="307" r:id="rId29"/>
    <p:sldId id="298" r:id="rId30"/>
    <p:sldId id="299" r:id="rId31"/>
    <p:sldId id="300" r:id="rId32"/>
    <p:sldId id="301" r:id="rId33"/>
    <p:sldId id="302" r:id="rId34"/>
    <p:sldId id="275" r:id="rId35"/>
    <p:sldId id="308" r:id="rId36"/>
    <p:sldId id="276" r:id="rId37"/>
    <p:sldId id="279" r:id="rId38"/>
    <p:sldId id="288" r:id="rId39"/>
    <p:sldId id="309" r:id="rId40"/>
    <p:sldId id="291" r:id="rId41"/>
    <p:sldId id="280" r:id="rId42"/>
    <p:sldId id="289" r:id="rId43"/>
    <p:sldId id="292" r:id="rId44"/>
    <p:sldId id="282" r:id="rId45"/>
    <p:sldId id="293" r:id="rId46"/>
    <p:sldId id="283" r:id="rId47"/>
    <p:sldId id="284" r:id="rId48"/>
    <p:sldId id="294" r:id="rId49"/>
    <p:sldId id="310" r:id="rId50"/>
    <p:sldId id="285" r:id="rId51"/>
    <p:sldId id="286" r:id="rId52"/>
    <p:sldId id="295" r:id="rId53"/>
    <p:sldId id="303" r:id="rId54"/>
    <p:sldId id="311" r:id="rId55"/>
    <p:sldId id="304" r:id="rId56"/>
    <p:sldId id="312" r:id="rId57"/>
  </p:sldIdLst>
  <p:sldSz cx="9144000" cy="6858000" type="screen4x3"/>
  <p:notesSz cx="6858000" cy="9144000"/>
  <p:custDataLst>
    <p:tags r:id="rId58"/>
  </p:custDataLst>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75" d="100"/>
          <a:sy n="75" d="100"/>
        </p:scale>
        <p:origin x="-3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29431B79-FF52-4D3A-9F3C-17C2C75CF2D7}" type="datetimeFigureOut">
              <a:rPr lang="fa-IR" smtClean="0"/>
              <a:pPr/>
              <a:t>1433/02/17</a:t>
            </a:fld>
            <a:endParaRPr lang="fa-IR"/>
          </a:p>
        </p:txBody>
      </p:sp>
      <p:sp>
        <p:nvSpPr>
          <p:cNvPr id="16" name="Slide Number Placeholder 15"/>
          <p:cNvSpPr>
            <a:spLocks noGrp="1"/>
          </p:cNvSpPr>
          <p:nvPr>
            <p:ph type="sldNum" sz="quarter" idx="11"/>
          </p:nvPr>
        </p:nvSpPr>
        <p:spPr/>
        <p:txBody>
          <a:bodyPr/>
          <a:lstStyle/>
          <a:p>
            <a:fld id="{575FDEC8-1165-4BBB-80B1-CCA3018A1296}" type="slidenum">
              <a:rPr lang="fa-IR" smtClean="0"/>
              <a:pPr/>
              <a:t>‹#›</a:t>
            </a:fld>
            <a:endParaRPr lang="fa-IR"/>
          </a:p>
        </p:txBody>
      </p:sp>
      <p:sp>
        <p:nvSpPr>
          <p:cNvPr id="17" name="Footer Placeholder 16"/>
          <p:cNvSpPr>
            <a:spLocks noGrp="1"/>
          </p:cNvSpPr>
          <p:nvPr>
            <p:ph type="ftr" sz="quarter" idx="12"/>
          </p:nvPr>
        </p:nvSpPr>
        <p:spPr/>
        <p:txBody>
          <a:bodyPr/>
          <a:lstStyle/>
          <a:p>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431B79-FF52-4D3A-9F3C-17C2C75CF2D7}" type="datetimeFigureOut">
              <a:rPr lang="fa-IR" smtClean="0"/>
              <a:pPr/>
              <a:t>1433/02/17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75FDEC8-1165-4BBB-80B1-CCA3018A1296}"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431B79-FF52-4D3A-9F3C-17C2C75CF2D7}" type="datetimeFigureOut">
              <a:rPr lang="fa-IR" smtClean="0"/>
              <a:pPr/>
              <a:t>1433/02/17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75FDEC8-1165-4BBB-80B1-CCA3018A1296}"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29431B79-FF52-4D3A-9F3C-17C2C75CF2D7}" type="datetimeFigureOut">
              <a:rPr lang="fa-IR" smtClean="0"/>
              <a:pPr/>
              <a:t>1433/02/17</a:t>
            </a:fld>
            <a:endParaRPr lang="fa-IR"/>
          </a:p>
        </p:txBody>
      </p:sp>
      <p:sp>
        <p:nvSpPr>
          <p:cNvPr id="15" name="Slide Number Placeholder 14"/>
          <p:cNvSpPr>
            <a:spLocks noGrp="1"/>
          </p:cNvSpPr>
          <p:nvPr>
            <p:ph type="sldNum" sz="quarter" idx="15"/>
          </p:nvPr>
        </p:nvSpPr>
        <p:spPr/>
        <p:txBody>
          <a:bodyPr/>
          <a:lstStyle>
            <a:lvl1pPr algn="ctr">
              <a:defRPr/>
            </a:lvl1pPr>
          </a:lstStyle>
          <a:p>
            <a:fld id="{575FDEC8-1165-4BBB-80B1-CCA3018A1296}" type="slidenum">
              <a:rPr lang="fa-IR" smtClean="0"/>
              <a:pPr/>
              <a:t>‹#›</a:t>
            </a:fld>
            <a:endParaRPr lang="fa-IR"/>
          </a:p>
        </p:txBody>
      </p:sp>
      <p:sp>
        <p:nvSpPr>
          <p:cNvPr id="16" name="Footer Placeholder 15"/>
          <p:cNvSpPr>
            <a:spLocks noGrp="1"/>
          </p:cNvSpPr>
          <p:nvPr>
            <p:ph type="ftr" sz="quarter" idx="16"/>
          </p:nvPr>
        </p:nvSpPr>
        <p:spPr/>
        <p:txBody>
          <a:bodyPr/>
          <a:lstStyle/>
          <a:p>
            <a:endParaRPr lang="fa-IR"/>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431B79-FF52-4D3A-9F3C-17C2C75CF2D7}" type="datetimeFigureOut">
              <a:rPr lang="fa-IR" smtClean="0"/>
              <a:pPr/>
              <a:t>1433/02/17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75FDEC8-1165-4BBB-80B1-CCA3018A1296}" type="slidenum">
              <a:rPr lang="fa-IR" smtClean="0"/>
              <a:pPr/>
              <a:t>‹#›</a:t>
            </a:fld>
            <a:endParaRPr lang="fa-IR"/>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9431B79-FF52-4D3A-9F3C-17C2C75CF2D7}" type="datetimeFigureOut">
              <a:rPr lang="fa-IR" smtClean="0"/>
              <a:pPr/>
              <a:t>1433/02/17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75FDEC8-1165-4BBB-80B1-CCA3018A1296}" type="slidenum">
              <a:rPr lang="fa-IR" smtClean="0"/>
              <a:pPr/>
              <a:t>‹#›</a:t>
            </a:fld>
            <a:endParaRPr lang="fa-IR"/>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575FDEC8-1165-4BBB-80B1-CCA3018A1296}" type="slidenum">
              <a:rPr lang="fa-IR" smtClean="0"/>
              <a:pPr/>
              <a:t>‹#›</a:t>
            </a:fld>
            <a:endParaRPr lang="fa-IR"/>
          </a:p>
        </p:txBody>
      </p:sp>
      <p:sp>
        <p:nvSpPr>
          <p:cNvPr id="8" name="Footer Placeholder 7"/>
          <p:cNvSpPr>
            <a:spLocks noGrp="1"/>
          </p:cNvSpPr>
          <p:nvPr>
            <p:ph type="ftr" sz="quarter" idx="11"/>
          </p:nvPr>
        </p:nvSpPr>
        <p:spPr/>
        <p:txBody>
          <a:bodyPr/>
          <a:lstStyle/>
          <a:p>
            <a:endParaRPr lang="fa-IR"/>
          </a:p>
        </p:txBody>
      </p:sp>
      <p:sp>
        <p:nvSpPr>
          <p:cNvPr id="7" name="Date Placeholder 6"/>
          <p:cNvSpPr>
            <a:spLocks noGrp="1"/>
          </p:cNvSpPr>
          <p:nvPr>
            <p:ph type="dt" sz="half" idx="10"/>
          </p:nvPr>
        </p:nvSpPr>
        <p:spPr/>
        <p:txBody>
          <a:bodyPr/>
          <a:lstStyle/>
          <a:p>
            <a:fld id="{29431B79-FF52-4D3A-9F3C-17C2C75CF2D7}" type="datetimeFigureOut">
              <a:rPr lang="fa-IR" smtClean="0"/>
              <a:pPr/>
              <a:t>1433/02/17</a:t>
            </a:fld>
            <a:endParaRPr lang="fa-IR"/>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9431B79-FF52-4D3A-9F3C-17C2C75CF2D7}" type="datetimeFigureOut">
              <a:rPr lang="fa-IR" smtClean="0"/>
              <a:pPr/>
              <a:t>1433/02/17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75FDEC8-1165-4BBB-80B1-CCA3018A1296}" type="slidenum">
              <a:rPr lang="fa-IR" smtClean="0"/>
              <a:pPr/>
              <a:t>‹#›</a:t>
            </a:fld>
            <a:endParaRPr lang="fa-IR"/>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431B79-FF52-4D3A-9F3C-17C2C75CF2D7}" type="datetimeFigureOut">
              <a:rPr lang="fa-IR" smtClean="0"/>
              <a:pPr/>
              <a:t>1433/02/17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75FDEC8-1165-4BBB-80B1-CCA3018A1296}"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29431B79-FF52-4D3A-9F3C-17C2C75CF2D7}" type="datetimeFigureOut">
              <a:rPr lang="fa-IR" smtClean="0"/>
              <a:pPr/>
              <a:t>1433/02/17</a:t>
            </a:fld>
            <a:endParaRPr lang="fa-IR"/>
          </a:p>
        </p:txBody>
      </p:sp>
      <p:sp>
        <p:nvSpPr>
          <p:cNvPr id="9" name="Slide Number Placeholder 8"/>
          <p:cNvSpPr>
            <a:spLocks noGrp="1"/>
          </p:cNvSpPr>
          <p:nvPr>
            <p:ph type="sldNum" sz="quarter" idx="15"/>
          </p:nvPr>
        </p:nvSpPr>
        <p:spPr/>
        <p:txBody>
          <a:bodyPr/>
          <a:lstStyle/>
          <a:p>
            <a:fld id="{575FDEC8-1165-4BBB-80B1-CCA3018A1296}" type="slidenum">
              <a:rPr lang="fa-IR" smtClean="0"/>
              <a:pPr/>
              <a:t>‹#›</a:t>
            </a:fld>
            <a:endParaRPr lang="fa-IR"/>
          </a:p>
        </p:txBody>
      </p:sp>
      <p:sp>
        <p:nvSpPr>
          <p:cNvPr id="10" name="Footer Placeholder 9"/>
          <p:cNvSpPr>
            <a:spLocks noGrp="1"/>
          </p:cNvSpPr>
          <p:nvPr>
            <p:ph type="ftr" sz="quarter" idx="16"/>
          </p:nvPr>
        </p:nvSpPr>
        <p:spPr/>
        <p:txBody>
          <a:bodyPr/>
          <a:lstStyle/>
          <a:p>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29431B79-FF52-4D3A-9F3C-17C2C75CF2D7}" type="datetimeFigureOut">
              <a:rPr lang="fa-IR" smtClean="0"/>
              <a:pPr/>
              <a:t>1433/02/17</a:t>
            </a:fld>
            <a:endParaRPr lang="fa-IR"/>
          </a:p>
        </p:txBody>
      </p:sp>
      <p:sp>
        <p:nvSpPr>
          <p:cNvPr id="9" name="Slide Number Placeholder 8"/>
          <p:cNvSpPr>
            <a:spLocks noGrp="1"/>
          </p:cNvSpPr>
          <p:nvPr>
            <p:ph type="sldNum" sz="quarter" idx="11"/>
          </p:nvPr>
        </p:nvSpPr>
        <p:spPr/>
        <p:txBody>
          <a:bodyPr/>
          <a:lstStyle/>
          <a:p>
            <a:fld id="{575FDEC8-1165-4BBB-80B1-CCA3018A1296}" type="slidenum">
              <a:rPr lang="fa-IR" smtClean="0"/>
              <a:pPr/>
              <a:t>‹#›</a:t>
            </a:fld>
            <a:endParaRPr lang="fa-IR"/>
          </a:p>
        </p:txBody>
      </p:sp>
      <p:sp>
        <p:nvSpPr>
          <p:cNvPr id="10" name="Footer Placeholder 9"/>
          <p:cNvSpPr>
            <a:spLocks noGrp="1"/>
          </p:cNvSpPr>
          <p:nvPr>
            <p:ph type="ftr" sz="quarter" idx="12"/>
          </p:nvPr>
        </p:nvSpPr>
        <p:spPr/>
        <p:txBody>
          <a:bodyPr/>
          <a:lstStyle/>
          <a:p>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9431B79-FF52-4D3A-9F3C-17C2C75CF2D7}" type="datetimeFigureOut">
              <a:rPr lang="fa-IR" smtClean="0"/>
              <a:pPr/>
              <a:t>1433/02/17</a:t>
            </a:fld>
            <a:endParaRPr lang="fa-I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a-I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575FDEC8-1165-4BBB-80B1-CCA3018A1296}" type="slidenum">
              <a:rPr lang="fa-IR" smtClean="0"/>
              <a:pPr/>
              <a:t>‹#›</a:t>
            </a:fld>
            <a:endParaRPr lang="fa-I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r" rtl="1"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r" rtl="1"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r" rtl="1"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r" rtl="1"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r" rtl="1"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85861"/>
            <a:ext cx="7772400" cy="3857652"/>
          </a:xfrm>
        </p:spPr>
        <p:txBody>
          <a:bodyPr>
            <a:normAutofit/>
          </a:bodyPr>
          <a:lstStyle/>
          <a:p>
            <a:r>
              <a:rPr lang="fa-IR" dirty="0" smtClean="0">
                <a:cs typeface="B Titr" pitchFamily="2" charset="-78"/>
              </a:rPr>
              <a:t>فرم</a:t>
            </a:r>
            <a:br>
              <a:rPr lang="fa-IR" dirty="0" smtClean="0">
                <a:cs typeface="B Titr" pitchFamily="2" charset="-78"/>
              </a:rPr>
            </a:br>
            <a:r>
              <a:rPr lang="fa-IR" dirty="0" smtClean="0">
                <a:cs typeface="B Titr" pitchFamily="2" charset="-78"/>
              </a:rPr>
              <a:t/>
            </a:r>
            <a:br>
              <a:rPr lang="fa-IR" dirty="0" smtClean="0">
                <a:cs typeface="B Titr" pitchFamily="2" charset="-78"/>
              </a:rPr>
            </a:br>
            <a:r>
              <a:rPr lang="fa-IR" dirty="0" smtClean="0">
                <a:cs typeface="B Titr" pitchFamily="2" charset="-78"/>
              </a:rPr>
              <a:t> ارزشيابي رسانه هاي آموزشي غير ديجيتال </a:t>
            </a:r>
            <a:endParaRPr lang="fa-IR" dirty="0">
              <a:cs typeface="B Titr" pitchFamily="2"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2000240"/>
            <a:ext cx="8229600" cy="4572032"/>
          </a:xfrm>
        </p:spPr>
        <p:txBody>
          <a:bodyPr>
            <a:normAutofit/>
          </a:bodyPr>
          <a:lstStyle/>
          <a:p>
            <a:pPr>
              <a:lnSpc>
                <a:spcPct val="150000"/>
              </a:lnSpc>
            </a:pPr>
            <a:r>
              <a:rPr lang="fa-IR" sz="2800" b="1" dirty="0" smtClean="0"/>
              <a:t>ضرورت داشتن وجود رسانه جديد توسط ارزياب بررسي شود و در انتخاب رسانه تا چه حد با خصوصيات مخاطبان  سن ، جنس ، سطح مواد ، زبان تناسب دارد. يعني در مجموع قدرت انتخاب رسانه در جلب مخاطب و در ارائه پيام مؤثرخواهد بود.</a:t>
            </a:r>
            <a:endParaRPr lang="en-US" sz="2800" dirty="0"/>
          </a:p>
        </p:txBody>
      </p:sp>
      <p:sp>
        <p:nvSpPr>
          <p:cNvPr id="4" name="Title 1"/>
          <p:cNvSpPr>
            <a:spLocks noGrp="1"/>
          </p:cNvSpPr>
          <p:nvPr>
            <p:ph type="title"/>
          </p:nvPr>
        </p:nvSpPr>
        <p:spPr/>
        <p:txBody>
          <a:bodyPr/>
          <a:lstStyle/>
          <a:p>
            <a:pPr algn="r"/>
            <a:r>
              <a:rPr lang="fa-IR" dirty="0" smtClean="0">
                <a:solidFill>
                  <a:schemeClr val="tx2">
                    <a:lumMod val="75000"/>
                  </a:schemeClr>
                </a:solidFill>
                <a:cs typeface="B Titr" pitchFamily="2" charset="-78"/>
              </a:rPr>
              <a:t> د. انتخاب رسانه / مداخله </a:t>
            </a:r>
            <a:endParaRPr lang="en-US" b="1" dirty="0">
              <a:solidFill>
                <a:schemeClr val="tx2">
                  <a:lumMod val="75000"/>
                </a:schemeClr>
              </a:solidFill>
              <a:cs typeface="B Titr"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endParaRPr lang="fa-IR" dirty="0" smtClean="0"/>
          </a:p>
          <a:p>
            <a:pPr algn="ctr"/>
            <a:endParaRPr lang="fa-IR" dirty="0" smtClean="0"/>
          </a:p>
          <a:p>
            <a:pPr algn="ctr"/>
            <a:r>
              <a:rPr lang="fa-IR" dirty="0" smtClean="0">
                <a:solidFill>
                  <a:schemeClr val="accent2">
                    <a:lumMod val="40000"/>
                    <a:lumOff val="60000"/>
                  </a:schemeClr>
                </a:solidFill>
              </a:rPr>
              <a:t> </a:t>
            </a:r>
            <a:r>
              <a:rPr lang="fa-IR" dirty="0" smtClean="0">
                <a:solidFill>
                  <a:schemeClr val="accent2">
                    <a:lumMod val="40000"/>
                    <a:lumOff val="60000"/>
                  </a:schemeClr>
                </a:solidFill>
                <a:cs typeface="B Titr" pitchFamily="2" charset="-78"/>
              </a:rPr>
              <a:t>الف. محتواي پوستر</a:t>
            </a:r>
            <a:endParaRPr lang="fa-IR" dirty="0">
              <a:solidFill>
                <a:schemeClr val="accent2">
                  <a:lumMod val="40000"/>
                  <a:lumOff val="60000"/>
                </a:schemeClr>
              </a:solidFill>
            </a:endParaRPr>
          </a:p>
        </p:txBody>
      </p:sp>
      <p:sp>
        <p:nvSpPr>
          <p:cNvPr id="2" name="Title 1"/>
          <p:cNvSpPr>
            <a:spLocks noGrp="1"/>
          </p:cNvSpPr>
          <p:nvPr>
            <p:ph type="title"/>
          </p:nvPr>
        </p:nvSpPr>
        <p:spPr/>
        <p:txBody>
          <a:bodyPr/>
          <a:lstStyle/>
          <a:p>
            <a:pPr algn="ctr"/>
            <a:r>
              <a:rPr lang="fa-IR" dirty="0" smtClean="0">
                <a:solidFill>
                  <a:schemeClr val="tx2">
                    <a:lumMod val="75000"/>
                  </a:schemeClr>
                </a:solidFill>
                <a:cs typeface="B Titr" pitchFamily="2" charset="-78"/>
              </a:rPr>
              <a:t>مشخصات پوستر </a:t>
            </a:r>
            <a:endParaRPr lang="fa-IR" dirty="0">
              <a:solidFill>
                <a:schemeClr val="tx2">
                  <a:lumMod val="75000"/>
                </a:schemeClr>
              </a:solidFill>
              <a:cs typeface="B Titr"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00174"/>
            <a:ext cx="8229600" cy="4929222"/>
          </a:xfrm>
        </p:spPr>
        <p:txBody>
          <a:bodyPr>
            <a:normAutofit/>
          </a:bodyPr>
          <a:lstStyle/>
          <a:p>
            <a:pPr>
              <a:buNone/>
            </a:pPr>
            <a:endParaRPr lang="fa-IR" dirty="0" smtClean="0">
              <a:cs typeface="B Mitra" pitchFamily="2" charset="-78"/>
            </a:endParaRPr>
          </a:p>
          <a:p>
            <a:pPr marL="514350" indent="-514350">
              <a:buAutoNum type="arabicPeriod"/>
            </a:pPr>
            <a:r>
              <a:rPr lang="fa-IR" dirty="0" smtClean="0">
                <a:cs typeface="B Mitra" pitchFamily="2" charset="-78"/>
              </a:rPr>
              <a:t>محتواي پوستر تا چه حد از نظرعلمي معتبراست ؟ </a:t>
            </a:r>
          </a:p>
          <a:p>
            <a:pPr marL="514350" indent="-514350">
              <a:buAutoNum type="arabicPeriod"/>
            </a:pPr>
            <a:endParaRPr lang="fa-IR" dirty="0" smtClean="0">
              <a:cs typeface="B Mitra" pitchFamily="2" charset="-78"/>
            </a:endParaRPr>
          </a:p>
          <a:p>
            <a:pPr marL="514350" indent="-514350">
              <a:buAutoNum type="arabicPeriod"/>
            </a:pPr>
            <a:r>
              <a:rPr lang="fa-IR" dirty="0" smtClean="0">
                <a:cs typeface="B Mitra" pitchFamily="2" charset="-78"/>
              </a:rPr>
              <a:t>دقت در نگارش عبارات (از نظر  املاء / دستور زبان‌ / آئين‌ نگارش)‌  تا چه حد رعايت شده است؟  </a:t>
            </a:r>
          </a:p>
          <a:p>
            <a:pPr lvl="0">
              <a:buNone/>
            </a:pPr>
            <a:endParaRPr lang="fa-IR" b="1" dirty="0" smtClean="0">
              <a:cs typeface="B Mitra" pitchFamily="2" charset="-78"/>
            </a:endParaRPr>
          </a:p>
          <a:p>
            <a:pPr lvl="0">
              <a:buNone/>
            </a:pPr>
            <a:r>
              <a:rPr lang="fa-IR" b="1" dirty="0" smtClean="0">
                <a:cs typeface="B Mitra" pitchFamily="2" charset="-78"/>
              </a:rPr>
              <a:t>متن پيام ارائه شده ، </a:t>
            </a:r>
            <a:r>
              <a:rPr lang="fa-IR" b="1" dirty="0" smtClean="0">
                <a:cs typeface="B Yagut" pitchFamily="2" charset="-78"/>
              </a:rPr>
              <a:t>منطبق</a:t>
            </a:r>
            <a:r>
              <a:rPr lang="fa-IR" b="1" dirty="0" smtClean="0">
                <a:cs typeface="B Mitra" pitchFamily="2" charset="-78"/>
              </a:rPr>
              <a:t> بر  معتبرترين منابع علمي باشد و تهيه كنندگان آن از اعتبار علمي لازم برخوردار  باشند .</a:t>
            </a:r>
            <a:endParaRPr lang="en-US" b="1" dirty="0" smtClean="0">
              <a:cs typeface="B Mitra" pitchFamily="2" charset="-78"/>
            </a:endParaRPr>
          </a:p>
          <a:p>
            <a:pPr>
              <a:buNone/>
            </a:pPr>
            <a:endParaRPr lang="fa-IR" dirty="0">
              <a:cs typeface="B Mitra" pitchFamily="2" charset="-78"/>
            </a:endParaRPr>
          </a:p>
        </p:txBody>
      </p:sp>
      <p:sp>
        <p:nvSpPr>
          <p:cNvPr id="2" name="Title 1"/>
          <p:cNvSpPr>
            <a:spLocks noGrp="1"/>
          </p:cNvSpPr>
          <p:nvPr>
            <p:ph type="title"/>
          </p:nvPr>
        </p:nvSpPr>
        <p:spPr>
          <a:xfrm>
            <a:off x="500034" y="428604"/>
            <a:ext cx="8229600" cy="1143000"/>
          </a:xfrm>
        </p:spPr>
        <p:txBody>
          <a:bodyPr>
            <a:normAutofit fontScale="90000"/>
          </a:bodyPr>
          <a:lstStyle/>
          <a:p>
            <a:pPr algn="r"/>
            <a:r>
              <a:rPr lang="en-US" dirty="0" smtClean="0">
                <a:solidFill>
                  <a:schemeClr val="tx2">
                    <a:lumMod val="75000"/>
                  </a:schemeClr>
                </a:solidFill>
                <a:cs typeface="B Titr" pitchFamily="2" charset="-78"/>
              </a:rPr>
              <a:t>a. </a:t>
            </a:r>
            <a:r>
              <a:rPr lang="fa-IR" dirty="0" smtClean="0">
                <a:solidFill>
                  <a:schemeClr val="tx2">
                    <a:lumMod val="75000"/>
                  </a:schemeClr>
                </a:solidFill>
                <a:cs typeface="B Titr" pitchFamily="2" charset="-78"/>
              </a:rPr>
              <a:t>دقت (</a:t>
            </a:r>
            <a:r>
              <a:rPr lang="en-US" dirty="0" smtClean="0">
                <a:solidFill>
                  <a:schemeClr val="tx2">
                    <a:lumMod val="75000"/>
                  </a:schemeClr>
                </a:solidFill>
                <a:cs typeface="B Titr" pitchFamily="2" charset="-78"/>
              </a:rPr>
              <a:t>Accuracy</a:t>
            </a:r>
            <a:r>
              <a:rPr lang="fa-IR" dirty="0" smtClean="0">
                <a:solidFill>
                  <a:schemeClr val="tx2">
                    <a:lumMod val="75000"/>
                  </a:schemeClr>
                </a:solidFill>
                <a:cs typeface="B Titr" pitchFamily="2" charset="-78"/>
              </a:rPr>
              <a:t>)</a:t>
            </a:r>
            <a:br>
              <a:rPr lang="fa-IR" dirty="0" smtClean="0">
                <a:solidFill>
                  <a:schemeClr val="tx2">
                    <a:lumMod val="75000"/>
                  </a:schemeClr>
                </a:solidFill>
                <a:cs typeface="B Titr" pitchFamily="2" charset="-78"/>
              </a:rPr>
            </a:br>
            <a:endParaRPr lang="fa-IR" dirty="0">
              <a:solidFill>
                <a:schemeClr val="tx2">
                  <a:lumMod val="7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ar-SA" b="1" dirty="0" smtClean="0"/>
              <a:t>1</a:t>
            </a:r>
            <a:r>
              <a:rPr lang="ar-SA" b="1" dirty="0" smtClean="0">
                <a:cs typeface="B Mitra" pitchFamily="2" charset="-78"/>
              </a:rPr>
              <a:t>.   – لطفا با استفاده از دانسته هاي خود و يا در صورت امکان منابع در دسترس، صحت مطالب ذکر شده را بسنجيد.</a:t>
            </a:r>
            <a:endParaRPr lang="fa-IR" b="1" dirty="0" smtClean="0">
              <a:cs typeface="B Mitra" pitchFamily="2" charset="-78"/>
            </a:endParaRPr>
          </a:p>
          <a:p>
            <a:endParaRPr lang="en-US" dirty="0" smtClean="0">
              <a:cs typeface="B Mitra" pitchFamily="2" charset="-78"/>
            </a:endParaRPr>
          </a:p>
          <a:p>
            <a:r>
              <a:rPr lang="ar-SA" b="1" dirty="0" smtClean="0">
                <a:cs typeface="B Mitra" pitchFamily="2" charset="-78"/>
              </a:rPr>
              <a:t>2.   – در صورتي متن داراي غلطهاي املايي ، نگارشي و يا دستور زباني است، به نسبت از حداکثر نمره بکاهيد.</a:t>
            </a:r>
            <a:endParaRPr lang="fa-IR" b="1" dirty="0" smtClean="0">
              <a:cs typeface="B Mitra" pitchFamily="2" charset="-78"/>
            </a:endParaRPr>
          </a:p>
          <a:p>
            <a:endParaRPr lang="fa-IR" b="1" dirty="0" smtClean="0">
              <a:cs typeface="B Mitra" pitchFamily="2" charset="-78"/>
            </a:endParaRPr>
          </a:p>
          <a:p>
            <a:r>
              <a:rPr lang="ar-SA" b="1" dirty="0" smtClean="0">
                <a:cs typeface="B Mitra" pitchFamily="2" charset="-78"/>
              </a:rPr>
              <a:t>  3.  - لازم است که مطالب مندرج در رسانه با منابع علمي به روز مطابقت داشته باشد. به ازاي هر 2 سال قديمي بودن مطالب و منابع آن از تاريخ ساخت رسانه ها (نه ارزيابي)، يک امتياز بکاهيد.</a:t>
            </a:r>
            <a:endParaRPr lang="en-US" dirty="0" smtClean="0">
              <a:cs typeface="B Mitra" pitchFamily="2" charset="-78"/>
            </a:endParaRPr>
          </a:p>
          <a:p>
            <a:endParaRPr lang="fa-IR" dirty="0"/>
          </a:p>
        </p:txBody>
      </p:sp>
      <p:sp>
        <p:nvSpPr>
          <p:cNvPr id="2" name="Title 1"/>
          <p:cNvSpPr>
            <a:spLocks noGrp="1"/>
          </p:cNvSpPr>
          <p:nvPr>
            <p:ph type="title"/>
          </p:nvPr>
        </p:nvSpPr>
        <p:spPr/>
        <p:txBody>
          <a:bodyPr/>
          <a:lstStyle/>
          <a:p>
            <a:pPr algn="r"/>
            <a:r>
              <a:rPr lang="fa-IR" dirty="0" smtClean="0">
                <a:solidFill>
                  <a:schemeClr val="tx2">
                    <a:lumMod val="75000"/>
                  </a:schemeClr>
                </a:solidFill>
                <a:cs typeface="B Titr" pitchFamily="2" charset="-78"/>
              </a:rPr>
              <a:t>کتاب / کتابچه </a:t>
            </a:r>
            <a:endParaRPr lang="fa-IR" dirty="0">
              <a:solidFill>
                <a:schemeClr val="tx2">
                  <a:lumMod val="75000"/>
                </a:schemeClr>
              </a:solidFill>
              <a:cs typeface="B Titr"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00634"/>
          </a:xfrm>
        </p:spPr>
        <p:txBody>
          <a:bodyPr>
            <a:normAutofit/>
          </a:bodyPr>
          <a:lstStyle/>
          <a:p>
            <a:r>
              <a:rPr lang="fa-IR" dirty="0" smtClean="0"/>
              <a:t>1.</a:t>
            </a:r>
            <a:r>
              <a:rPr lang="en-US" dirty="0" smtClean="0"/>
              <a:t>   </a:t>
            </a:r>
            <a:r>
              <a:rPr lang="fa-IR" dirty="0" smtClean="0"/>
              <a:t>محتواي پوستر تا چه حد از يكپارچگي برخوردار است ؟</a:t>
            </a:r>
          </a:p>
          <a:p>
            <a:endParaRPr lang="fa-IR" dirty="0" smtClean="0"/>
          </a:p>
          <a:p>
            <a:r>
              <a:rPr lang="fa-IR" dirty="0" smtClean="0"/>
              <a:t>   2.   محتواي پوستر تا چه حد  بااطلاعات به دست آمده از ديگر منابع هماهنگ است ؟</a:t>
            </a:r>
          </a:p>
          <a:p>
            <a:endParaRPr lang="fa-IR" b="1" dirty="0" smtClean="0">
              <a:cs typeface="B Yagut" pitchFamily="2" charset="-78"/>
            </a:endParaRPr>
          </a:p>
          <a:p>
            <a:pPr lvl="1"/>
            <a:r>
              <a:rPr lang="fa-IR" b="1" dirty="0" smtClean="0">
                <a:cs typeface="B Yagut" pitchFamily="2" charset="-78"/>
              </a:rPr>
              <a:t>محتوای پيام تاچه حد با اهداف وموضوع مربوطه هماهنگ مي باشد و چقدر يكدستي و يكپارچگي در ارائه مطالب وجود دارد .</a:t>
            </a:r>
          </a:p>
          <a:p>
            <a:pPr lvl="1"/>
            <a:endParaRPr lang="en-US" sz="2400" b="1" dirty="0" smtClean="0">
              <a:cs typeface="B Yagut" pitchFamily="2" charset="-78"/>
            </a:endParaRPr>
          </a:p>
          <a:p>
            <a:pPr lvl="1"/>
            <a:r>
              <a:rPr lang="fa-IR" b="1" dirty="0" smtClean="0">
                <a:cs typeface="B Yagut" pitchFamily="2" charset="-78"/>
              </a:rPr>
              <a:t>در محتوای پيام چقدر از تناقض با منابع معتبر پرهيز شده است .</a:t>
            </a:r>
            <a:endParaRPr lang="en-US" sz="2400" b="1" dirty="0" smtClean="0">
              <a:cs typeface="B Yagut" pitchFamily="2" charset="-78"/>
            </a:endParaRPr>
          </a:p>
          <a:p>
            <a:endParaRPr lang="fa-IR" dirty="0" smtClean="0"/>
          </a:p>
        </p:txBody>
      </p:sp>
      <p:sp>
        <p:nvSpPr>
          <p:cNvPr id="2" name="Title 1"/>
          <p:cNvSpPr>
            <a:spLocks noGrp="1"/>
          </p:cNvSpPr>
          <p:nvPr>
            <p:ph type="title"/>
          </p:nvPr>
        </p:nvSpPr>
        <p:spPr/>
        <p:txBody>
          <a:bodyPr>
            <a:normAutofit/>
          </a:bodyPr>
          <a:lstStyle/>
          <a:p>
            <a:r>
              <a:rPr lang="en-US" b="1" dirty="0" smtClean="0">
                <a:solidFill>
                  <a:schemeClr val="tx2">
                    <a:lumMod val="75000"/>
                  </a:schemeClr>
                </a:solidFill>
                <a:cs typeface="B Titr" pitchFamily="2" charset="-78"/>
              </a:rPr>
              <a:t> b. </a:t>
            </a:r>
            <a:r>
              <a:rPr lang="fa-IR" b="1" dirty="0" smtClean="0">
                <a:solidFill>
                  <a:schemeClr val="tx2">
                    <a:lumMod val="75000"/>
                  </a:schemeClr>
                </a:solidFill>
                <a:cs typeface="B Titr" pitchFamily="2" charset="-78"/>
              </a:rPr>
              <a:t>عدم تناقض و يكپارچگي </a:t>
            </a:r>
            <a:r>
              <a:rPr lang="en-US" b="1" dirty="0" smtClean="0">
                <a:solidFill>
                  <a:schemeClr val="tx2">
                    <a:lumMod val="75000"/>
                  </a:schemeClr>
                </a:solidFill>
                <a:cs typeface="B Titr" pitchFamily="2" charset="-78"/>
              </a:rPr>
              <a:t>(</a:t>
            </a:r>
            <a:r>
              <a:rPr lang="en-US" b="1" dirty="0" err="1" smtClean="0">
                <a:solidFill>
                  <a:schemeClr val="tx2">
                    <a:lumMod val="75000"/>
                  </a:schemeClr>
                </a:solidFill>
                <a:cs typeface="B Titr" pitchFamily="2" charset="-78"/>
              </a:rPr>
              <a:t>Consistncy</a:t>
            </a:r>
            <a:r>
              <a:rPr lang="en-US" b="1" dirty="0" smtClean="0">
                <a:solidFill>
                  <a:schemeClr val="tx2">
                    <a:lumMod val="75000"/>
                  </a:schemeClr>
                </a:solidFill>
                <a:cs typeface="B Titr" pitchFamily="2" charset="-78"/>
              </a:rPr>
              <a:t>)</a:t>
            </a:r>
            <a:r>
              <a:rPr lang="fa-IR" b="1" dirty="0" smtClean="0">
                <a:solidFill>
                  <a:schemeClr val="tx2">
                    <a:lumMod val="75000"/>
                  </a:schemeClr>
                </a:solidFill>
                <a:cs typeface="B Titr" pitchFamily="2" charset="-78"/>
              </a:rPr>
              <a:t> </a:t>
            </a:r>
            <a:endParaRPr lang="fa-IR" dirty="0">
              <a:solidFill>
                <a:schemeClr val="tx2">
                  <a:lumMod val="75000"/>
                </a:schemeClr>
              </a:solidFill>
              <a:cs typeface="B Titr"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5357850"/>
          </a:xfrm>
        </p:spPr>
        <p:txBody>
          <a:bodyPr>
            <a:normAutofit fontScale="25000" lnSpcReduction="20000"/>
          </a:bodyPr>
          <a:lstStyle/>
          <a:p>
            <a:r>
              <a:rPr lang="fa-IR" sz="12800" dirty="0" smtClean="0">
                <a:cs typeface="B Mitra" pitchFamily="2" charset="-78"/>
              </a:rPr>
              <a:t>1  .</a:t>
            </a:r>
            <a:r>
              <a:rPr lang="en-US" sz="12800" dirty="0" smtClean="0">
                <a:cs typeface="B Mitra" pitchFamily="2" charset="-78"/>
              </a:rPr>
              <a:t>   </a:t>
            </a:r>
            <a:r>
              <a:rPr lang="fa-IR" sz="12800" dirty="0" smtClean="0">
                <a:cs typeface="B Mitra" pitchFamily="2" charset="-78"/>
              </a:rPr>
              <a:t>محتواي پوستر تا چه حد ساده و قابل فهم بيان شده است ؟</a:t>
            </a:r>
          </a:p>
          <a:p>
            <a:endParaRPr lang="fa-IR" sz="12800" dirty="0" smtClean="0">
              <a:cs typeface="B Mitra" pitchFamily="2" charset="-78"/>
            </a:endParaRPr>
          </a:p>
          <a:p>
            <a:r>
              <a:rPr lang="fa-IR" sz="12800" dirty="0" smtClean="0">
                <a:cs typeface="B Mitra" pitchFamily="2" charset="-78"/>
              </a:rPr>
              <a:t>2</a:t>
            </a:r>
            <a:r>
              <a:rPr lang="fa-IR" sz="12800" dirty="0" smtClean="0">
                <a:cs typeface="B Mitra" pitchFamily="2" charset="-78"/>
              </a:rPr>
              <a:t>.   در متن پوستر تا چه حد از اصطلاحات پيچيده علمي و تخصصي پرهيز شده است ؟ </a:t>
            </a:r>
          </a:p>
          <a:p>
            <a:endParaRPr lang="fa-IR" dirty="0" smtClean="0">
              <a:cs typeface="B Mitra" pitchFamily="2" charset="-78"/>
            </a:endParaRPr>
          </a:p>
          <a:p>
            <a:endParaRPr lang="fa-IR" dirty="0" smtClean="0">
              <a:cs typeface="B Mitra" pitchFamily="2" charset="-78"/>
            </a:endParaRPr>
          </a:p>
          <a:p>
            <a:endParaRPr lang="fa-IR" sz="4300" dirty="0" smtClean="0">
              <a:cs typeface="B Mitra" pitchFamily="2" charset="-78"/>
            </a:endParaRPr>
          </a:p>
          <a:p>
            <a:endParaRPr lang="fa-IR" sz="4300" dirty="0" smtClean="0">
              <a:cs typeface="B Mitra" pitchFamily="2" charset="-78"/>
            </a:endParaRPr>
          </a:p>
          <a:p>
            <a:endParaRPr lang="fa-IR" sz="4300" dirty="0" smtClean="0">
              <a:cs typeface="B Mitra" pitchFamily="2" charset="-78"/>
            </a:endParaRPr>
          </a:p>
          <a:p>
            <a:pPr lvl="0">
              <a:lnSpc>
                <a:spcPct val="170000"/>
              </a:lnSpc>
            </a:pPr>
            <a:r>
              <a:rPr lang="fa-IR" sz="7400" b="1" dirty="0" smtClean="0">
                <a:cs typeface="B Yagut" pitchFamily="2" charset="-78"/>
              </a:rPr>
              <a:t>ساده بودن و قابل فهم بودن پيام توسط ارزياب سنجش مي شود.</a:t>
            </a:r>
          </a:p>
          <a:p>
            <a:pPr lvl="0">
              <a:lnSpc>
                <a:spcPct val="170000"/>
              </a:lnSpc>
            </a:pPr>
            <a:r>
              <a:rPr lang="fa-IR" sz="7400" b="1" dirty="0" smtClean="0">
                <a:cs typeface="B Yagut" pitchFamily="2" charset="-78"/>
              </a:rPr>
              <a:t>در متن پيام ارائه شده در  پوسترتاچه ميزان ازكلمات تخصصي – علمي ، ادبي نامانوس استفاده شده است ، هرچه تعداد اين كلمات بيشتر باشد ، امتياز كمتري به  پوستر مذكور تعلق خواهد گرفت .</a:t>
            </a:r>
            <a:endParaRPr lang="en-US" sz="7400" b="1" dirty="0" smtClean="0">
              <a:cs typeface="B Yagut" pitchFamily="2" charset="-78"/>
            </a:endParaRPr>
          </a:p>
          <a:p>
            <a:endParaRPr lang="fa-IR" sz="4300" dirty="0" smtClean="0">
              <a:cs typeface="B Mitra" pitchFamily="2" charset="-78"/>
            </a:endParaRPr>
          </a:p>
          <a:p>
            <a:r>
              <a:rPr lang="fa-IR" sz="4300" b="1" dirty="0" smtClean="0"/>
              <a:t> </a:t>
            </a:r>
            <a:r>
              <a:rPr lang="fa-IR" sz="4300" dirty="0" smtClean="0"/>
              <a:t> </a:t>
            </a:r>
            <a:r>
              <a:rPr lang="fa-IR" sz="4300" b="1" dirty="0" smtClean="0"/>
              <a:t> </a:t>
            </a:r>
            <a:endParaRPr lang="fa-IR" dirty="0"/>
          </a:p>
        </p:txBody>
      </p:sp>
      <p:sp>
        <p:nvSpPr>
          <p:cNvPr id="2" name="Title 1"/>
          <p:cNvSpPr>
            <a:spLocks noGrp="1"/>
          </p:cNvSpPr>
          <p:nvPr>
            <p:ph type="title"/>
          </p:nvPr>
        </p:nvSpPr>
        <p:spPr/>
        <p:txBody>
          <a:bodyPr/>
          <a:lstStyle/>
          <a:p>
            <a:pPr algn="r"/>
            <a:r>
              <a:rPr lang="en-US" b="1" dirty="0" smtClean="0">
                <a:solidFill>
                  <a:schemeClr val="tx2">
                    <a:lumMod val="75000"/>
                  </a:schemeClr>
                </a:solidFill>
                <a:cs typeface="B Titr" pitchFamily="2" charset="-78"/>
              </a:rPr>
              <a:t>. c </a:t>
            </a:r>
            <a:r>
              <a:rPr lang="fa-IR" b="1" dirty="0" smtClean="0">
                <a:solidFill>
                  <a:schemeClr val="tx2">
                    <a:lumMod val="75000"/>
                  </a:schemeClr>
                </a:solidFill>
                <a:cs typeface="B Titr" pitchFamily="2" charset="-78"/>
              </a:rPr>
              <a:t>شفافيت </a:t>
            </a:r>
            <a:r>
              <a:rPr lang="en-US" b="1" dirty="0" smtClean="0">
                <a:solidFill>
                  <a:schemeClr val="tx2">
                    <a:lumMod val="75000"/>
                  </a:schemeClr>
                </a:solidFill>
                <a:cs typeface="B Titr" pitchFamily="2" charset="-78"/>
              </a:rPr>
              <a:t>(</a:t>
            </a:r>
            <a:r>
              <a:rPr lang="en-US" b="1" dirty="0" err="1" smtClean="0">
                <a:solidFill>
                  <a:schemeClr val="tx2">
                    <a:lumMod val="75000"/>
                  </a:schemeClr>
                </a:solidFill>
                <a:cs typeface="B Titr" pitchFamily="2" charset="-78"/>
              </a:rPr>
              <a:t>Clearity</a:t>
            </a:r>
            <a:r>
              <a:rPr lang="en-US" b="1" dirty="0" smtClean="0">
                <a:solidFill>
                  <a:schemeClr val="tx2">
                    <a:lumMod val="75000"/>
                  </a:schemeClr>
                </a:solidFill>
                <a:cs typeface="B Titr" pitchFamily="2" charset="-78"/>
              </a:rPr>
              <a:t>)</a:t>
            </a:r>
            <a:endParaRPr lang="fa-IR" dirty="0">
              <a:solidFill>
                <a:schemeClr val="tx2">
                  <a:lumMod val="75000"/>
                </a:schemeClr>
              </a:solidFill>
              <a:cs typeface="B Titr"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57758"/>
          </a:xfrm>
        </p:spPr>
        <p:txBody>
          <a:bodyPr>
            <a:normAutofit/>
          </a:bodyPr>
          <a:lstStyle/>
          <a:p>
            <a:r>
              <a:rPr lang="fa-IR" dirty="0" smtClean="0">
                <a:cs typeface="B Mitra" pitchFamily="2" charset="-78"/>
              </a:rPr>
              <a:t>1.محتواي پوستر تا چه حد با خصوصيات  دموگرافيك وفرهنگي مخاطبان تناسب دارد  ؟   </a:t>
            </a:r>
          </a:p>
          <a:p>
            <a:r>
              <a:rPr lang="fa-IR" dirty="0" smtClean="0">
                <a:cs typeface="B Mitra" pitchFamily="2" charset="-78"/>
              </a:rPr>
              <a:t>  2.   محتواي پوستر تا چه حد با خصوصيات  رفتاري و روانشناختي مخاطبان تناسب دارد  ؟ </a:t>
            </a:r>
          </a:p>
          <a:p>
            <a:pPr lvl="0"/>
            <a:r>
              <a:rPr lang="fa-IR" b="1" dirty="0" smtClean="0">
                <a:cs typeface="B Yagut" pitchFamily="2" charset="-78"/>
              </a:rPr>
              <a:t>محتوي پوستر هرچقدرباخصوصيات دموگرافيك (سن ،جنس،شغل،سطح مواد) وفرهنگي مخاطبان تناسب داشته باشد امتياز بيشتري خواهدگرفت.</a:t>
            </a:r>
            <a:endParaRPr lang="en-US" b="1" dirty="0" smtClean="0">
              <a:cs typeface="B Yagut" pitchFamily="2" charset="-78"/>
            </a:endParaRPr>
          </a:p>
          <a:p>
            <a:pPr lvl="0"/>
            <a:r>
              <a:rPr lang="fa-IR" b="1" dirty="0" smtClean="0">
                <a:cs typeface="B Yagut" pitchFamily="2" charset="-78"/>
              </a:rPr>
              <a:t>توسط ارزياب مانند سؤال ارزيابي خواهد شد.</a:t>
            </a:r>
            <a:endParaRPr lang="en-US" b="1" dirty="0" smtClean="0">
              <a:cs typeface="B Yagut" pitchFamily="2" charset="-78"/>
            </a:endParaRPr>
          </a:p>
          <a:p>
            <a:endParaRPr lang="fa-IR" dirty="0" smtClean="0">
              <a:cs typeface="B Mitra" pitchFamily="2" charset="-78"/>
            </a:endParaRPr>
          </a:p>
          <a:p>
            <a:endParaRPr lang="fa-IR" dirty="0"/>
          </a:p>
        </p:txBody>
      </p:sp>
      <p:sp>
        <p:nvSpPr>
          <p:cNvPr id="2" name="Title 1"/>
          <p:cNvSpPr>
            <a:spLocks noGrp="1"/>
          </p:cNvSpPr>
          <p:nvPr>
            <p:ph type="title"/>
          </p:nvPr>
        </p:nvSpPr>
        <p:spPr/>
        <p:txBody>
          <a:bodyPr/>
          <a:lstStyle/>
          <a:p>
            <a:pPr algn="r"/>
            <a:r>
              <a:rPr lang="en-US" b="1" dirty="0" smtClean="0">
                <a:solidFill>
                  <a:schemeClr val="tx2">
                    <a:lumMod val="75000"/>
                  </a:schemeClr>
                </a:solidFill>
              </a:rPr>
              <a:t>. d </a:t>
            </a:r>
            <a:r>
              <a:rPr lang="fa-IR" b="1" dirty="0" smtClean="0">
                <a:solidFill>
                  <a:schemeClr val="tx2">
                    <a:lumMod val="75000"/>
                  </a:schemeClr>
                </a:solidFill>
                <a:cs typeface="B Titr" pitchFamily="2" charset="-78"/>
              </a:rPr>
              <a:t>مناسبت داشتن </a:t>
            </a:r>
            <a:r>
              <a:rPr lang="en-US" b="1" dirty="0" smtClean="0">
                <a:solidFill>
                  <a:schemeClr val="tx2">
                    <a:lumMod val="75000"/>
                  </a:schemeClr>
                </a:solidFill>
                <a:cs typeface="B Titr" pitchFamily="2" charset="-78"/>
              </a:rPr>
              <a:t>(Relevancy)</a:t>
            </a:r>
            <a:endParaRPr lang="fa-IR" dirty="0">
              <a:solidFill>
                <a:schemeClr val="tx2">
                  <a:lumMod val="75000"/>
                </a:schemeClr>
              </a:solidFill>
              <a:cs typeface="B Titr"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857364"/>
            <a:ext cx="8229600" cy="4525963"/>
          </a:xfrm>
        </p:spPr>
        <p:txBody>
          <a:bodyPr/>
          <a:lstStyle/>
          <a:p>
            <a:r>
              <a:rPr lang="fa-IR" sz="2800" b="1" dirty="0" smtClean="0">
                <a:cs typeface="B Mitra" pitchFamily="2" charset="-78"/>
              </a:rPr>
              <a:t>1- محتوي پمفلت هر چقدر با خصوصيات دموگرافيگ (سن، جنس، شغل، سطح سواد) و فرهنگي مخاطبان تناسب داشته باشدامتيازبيشتري كسب خواهد كرد (متناسب به اطلاعات ارائه شده درپمفلت/ بروشور)</a:t>
            </a:r>
          </a:p>
          <a:p>
            <a:endParaRPr lang="en-US" sz="2800" dirty="0" smtClean="0">
              <a:cs typeface="B Mitra" pitchFamily="2" charset="-78"/>
            </a:endParaRPr>
          </a:p>
          <a:p>
            <a:r>
              <a:rPr lang="fa-IR" sz="2800" b="1" dirty="0" smtClean="0">
                <a:cs typeface="B Mitra" pitchFamily="2" charset="-78"/>
              </a:rPr>
              <a:t>2- مانند سؤال بالا ارزيابي مي شود .</a:t>
            </a:r>
            <a:endParaRPr lang="en-US" sz="2800" dirty="0" smtClean="0">
              <a:cs typeface="B Mitra" pitchFamily="2" charset="-78"/>
            </a:endParaRPr>
          </a:p>
          <a:p>
            <a:endParaRPr lang="fa-IR" dirty="0"/>
          </a:p>
        </p:txBody>
      </p:sp>
      <p:sp>
        <p:nvSpPr>
          <p:cNvPr id="2" name="Title 1"/>
          <p:cNvSpPr>
            <a:spLocks noGrp="1"/>
          </p:cNvSpPr>
          <p:nvPr>
            <p:ph type="title"/>
          </p:nvPr>
        </p:nvSpPr>
        <p:spPr>
          <a:xfrm>
            <a:off x="500034" y="785794"/>
            <a:ext cx="8229600" cy="1143000"/>
          </a:xfrm>
        </p:spPr>
        <p:txBody>
          <a:bodyPr>
            <a:normAutofit fontScale="90000"/>
          </a:bodyPr>
          <a:lstStyle/>
          <a:p>
            <a:pPr algn="r"/>
            <a:r>
              <a:rPr lang="en-US" b="1" dirty="0" smtClean="0">
                <a:solidFill>
                  <a:schemeClr val="tx2">
                    <a:lumMod val="75000"/>
                  </a:schemeClr>
                </a:solidFill>
                <a:cs typeface="B Titr" pitchFamily="2" charset="-78"/>
              </a:rPr>
              <a:t>(D</a:t>
            </a:r>
            <a:r>
              <a:rPr lang="fa-IR" b="1" dirty="0" smtClean="0">
                <a:solidFill>
                  <a:schemeClr val="tx2">
                    <a:lumMod val="75000"/>
                  </a:schemeClr>
                </a:solidFill>
                <a:cs typeface="B Titr" pitchFamily="2" charset="-78"/>
              </a:rPr>
              <a:t> مناسبت داشتن با مخاطب( پمفلت / بروشور )</a:t>
            </a:r>
            <a:r>
              <a:rPr lang="en-US" dirty="0" smtClean="0">
                <a:solidFill>
                  <a:schemeClr val="tx2">
                    <a:lumMod val="75000"/>
                  </a:schemeClr>
                </a:solidFill>
                <a:cs typeface="B Titr" pitchFamily="2" charset="-78"/>
              </a:rPr>
              <a:t/>
            </a:r>
            <a:br>
              <a:rPr lang="en-US" dirty="0" smtClean="0">
                <a:solidFill>
                  <a:schemeClr val="tx2">
                    <a:lumMod val="75000"/>
                  </a:schemeClr>
                </a:solidFill>
                <a:cs typeface="B Titr" pitchFamily="2" charset="-78"/>
              </a:rPr>
            </a:br>
            <a:endParaRPr lang="fa-IR" dirty="0">
              <a:solidFill>
                <a:schemeClr val="tx2">
                  <a:lumMod val="75000"/>
                </a:schemeClr>
              </a:solidFill>
              <a:cs typeface="B Titr"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cs typeface="B Mitra" pitchFamily="2" charset="-78"/>
              </a:rPr>
              <a:t>1.   </a:t>
            </a:r>
            <a:r>
              <a:rPr lang="fa-IR" dirty="0" smtClean="0">
                <a:cs typeface="B Mitra" pitchFamily="2" charset="-78"/>
              </a:rPr>
              <a:t>محتواي پوستر تا چه حد جذاب و جلب توجه كننده مي باشد  ؟ </a:t>
            </a:r>
          </a:p>
          <a:p>
            <a:r>
              <a:rPr lang="fa-IR" dirty="0" smtClean="0">
                <a:cs typeface="B Mitra" pitchFamily="2" charset="-78"/>
              </a:rPr>
              <a:t> 2.   در محتواي‌ پوستر تا چه حد از امكانات‌ بصري ( مانند عكس, طراحي, جداول)  استفاده شده‌ است ؟ </a:t>
            </a:r>
          </a:p>
          <a:p>
            <a:endParaRPr lang="fa-IR" dirty="0" smtClean="0">
              <a:cs typeface="B Mitra" pitchFamily="2" charset="-78"/>
            </a:endParaRPr>
          </a:p>
          <a:p>
            <a:r>
              <a:rPr lang="fa-IR" b="1" dirty="0" smtClean="0">
                <a:cs typeface="B Yagut" pitchFamily="2" charset="-78"/>
              </a:rPr>
              <a:t>جذابيت مطالب عنوان شده درپوستر با توجه به جذابيتي كه براي جمعيت مورد نظر خواهد داشت توسط ارزياب سنجش خواهد شد.</a:t>
            </a:r>
            <a:endParaRPr lang="en-US" b="1" dirty="0" smtClean="0">
              <a:cs typeface="B Yagut" pitchFamily="2" charset="-78"/>
            </a:endParaRPr>
          </a:p>
          <a:p>
            <a:endParaRPr lang="fa-IR" dirty="0" smtClean="0">
              <a:cs typeface="B Mitra" pitchFamily="2" charset="-78"/>
            </a:endParaRPr>
          </a:p>
          <a:p>
            <a:r>
              <a:rPr lang="fa-IR" dirty="0" smtClean="0"/>
              <a:t> </a:t>
            </a:r>
            <a:r>
              <a:rPr lang="fa-IR" b="1" dirty="0" smtClean="0"/>
              <a:t> </a:t>
            </a:r>
            <a:endParaRPr lang="fa-IR" dirty="0"/>
          </a:p>
        </p:txBody>
      </p:sp>
      <p:sp>
        <p:nvSpPr>
          <p:cNvPr id="2" name="Title 1"/>
          <p:cNvSpPr>
            <a:spLocks noGrp="1"/>
          </p:cNvSpPr>
          <p:nvPr>
            <p:ph type="title"/>
          </p:nvPr>
        </p:nvSpPr>
        <p:spPr/>
        <p:txBody>
          <a:bodyPr/>
          <a:lstStyle/>
          <a:p>
            <a:pPr algn="r"/>
            <a:r>
              <a:rPr lang="en-US" b="1" dirty="0" smtClean="0">
                <a:solidFill>
                  <a:schemeClr val="tx2">
                    <a:lumMod val="75000"/>
                  </a:schemeClr>
                </a:solidFill>
                <a:cs typeface="B Titr" pitchFamily="2" charset="-78"/>
              </a:rPr>
              <a:t>. E</a:t>
            </a:r>
            <a:r>
              <a:rPr lang="fa-IR" b="1" dirty="0" smtClean="0">
                <a:solidFill>
                  <a:schemeClr val="tx2">
                    <a:lumMod val="75000"/>
                  </a:schemeClr>
                </a:solidFill>
                <a:cs typeface="B Titr" pitchFamily="2" charset="-78"/>
              </a:rPr>
              <a:t>جذابيت</a:t>
            </a:r>
            <a:r>
              <a:rPr lang="en-US" b="1" dirty="0" smtClean="0">
                <a:solidFill>
                  <a:schemeClr val="tx2">
                    <a:lumMod val="75000"/>
                  </a:schemeClr>
                </a:solidFill>
                <a:cs typeface="B Titr" pitchFamily="2" charset="-78"/>
              </a:rPr>
              <a:t>(Appealing) </a:t>
            </a:r>
            <a:endParaRPr lang="fa-IR" dirty="0">
              <a:solidFill>
                <a:schemeClr val="tx2">
                  <a:lumMod val="75000"/>
                </a:schemeClr>
              </a:solidFill>
              <a:cs typeface="B Titr" pitchFamily="2"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cs typeface="B Mitra" pitchFamily="2" charset="-78"/>
              </a:rPr>
              <a:t>1.   </a:t>
            </a:r>
            <a:r>
              <a:rPr lang="fa-IR" dirty="0" smtClean="0">
                <a:cs typeface="B Mitra" pitchFamily="2" charset="-78"/>
              </a:rPr>
              <a:t>توليدكنندگان پوستر تا چه حد از نظر مخاطبان مقبول مي باشند ؟</a:t>
            </a:r>
          </a:p>
          <a:p>
            <a:r>
              <a:rPr lang="fa-IR" dirty="0" smtClean="0">
                <a:cs typeface="B Mitra" pitchFamily="2" charset="-78"/>
              </a:rPr>
              <a:t>   2.  سفارش دهندگان پوستر تا چه حد مورد قبول مخاطبان مي باشند ؟</a:t>
            </a:r>
          </a:p>
          <a:p>
            <a:r>
              <a:rPr lang="fa-IR" sz="2600" b="1" dirty="0" smtClean="0">
                <a:cs typeface="B Yagut" pitchFamily="2" charset="-78"/>
              </a:rPr>
              <a:t>توليدكنندگان پوسترتاچه ميزان ازنظر علمي- اجتماعي وفرهنگي مورد قبول مخاطب مي باشند كه توسط  ارزياب سنجيده مي شود.</a:t>
            </a:r>
          </a:p>
          <a:p>
            <a:endParaRPr lang="en-US" sz="2600" dirty="0" smtClean="0">
              <a:cs typeface="B Yagut" pitchFamily="2" charset="-78"/>
            </a:endParaRPr>
          </a:p>
          <a:p>
            <a:r>
              <a:rPr lang="fa-IR" sz="2600" b="1" dirty="0" smtClean="0">
                <a:cs typeface="B Yagut" pitchFamily="2" charset="-78"/>
              </a:rPr>
              <a:t>ارائه كننده گان پوسترتا چه ميزان از نظر علمي- اجتماعي و فرهنگي مورد توجه و قبول جمعيت مخاطب مي باشند كه توسط ارزياب سنجيده مي شود.</a:t>
            </a:r>
            <a:endParaRPr lang="en-US" sz="2600" dirty="0" smtClean="0">
              <a:cs typeface="B Yagut" pitchFamily="2" charset="-78"/>
            </a:endParaRPr>
          </a:p>
          <a:p>
            <a:endParaRPr lang="fa-IR" dirty="0">
              <a:cs typeface="B Mitra" pitchFamily="2" charset="-78"/>
            </a:endParaRPr>
          </a:p>
        </p:txBody>
      </p:sp>
      <p:sp>
        <p:nvSpPr>
          <p:cNvPr id="2" name="Title 1"/>
          <p:cNvSpPr>
            <a:spLocks noGrp="1"/>
          </p:cNvSpPr>
          <p:nvPr>
            <p:ph type="title"/>
          </p:nvPr>
        </p:nvSpPr>
        <p:spPr/>
        <p:txBody>
          <a:bodyPr/>
          <a:lstStyle/>
          <a:p>
            <a:pPr algn="r"/>
            <a:r>
              <a:rPr lang="en-US" b="1" dirty="0" smtClean="0">
                <a:solidFill>
                  <a:schemeClr val="tx2">
                    <a:lumMod val="75000"/>
                  </a:schemeClr>
                </a:solidFill>
                <a:cs typeface="B Titr" pitchFamily="2" charset="-78"/>
              </a:rPr>
              <a:t>. g </a:t>
            </a:r>
            <a:r>
              <a:rPr lang="fa-IR" b="1" dirty="0" smtClean="0">
                <a:solidFill>
                  <a:schemeClr val="tx2">
                    <a:lumMod val="75000"/>
                  </a:schemeClr>
                </a:solidFill>
                <a:cs typeface="B Titr" pitchFamily="2" charset="-78"/>
              </a:rPr>
              <a:t>مقبوليت</a:t>
            </a:r>
            <a:r>
              <a:rPr lang="en-US" b="1" dirty="0" smtClean="0">
                <a:solidFill>
                  <a:schemeClr val="tx2">
                    <a:lumMod val="75000"/>
                  </a:schemeClr>
                </a:solidFill>
                <a:cs typeface="B Titr" pitchFamily="2" charset="-78"/>
              </a:rPr>
              <a:t>(Credibility)</a:t>
            </a:r>
            <a:r>
              <a:rPr lang="fa-IR" b="1" dirty="0" smtClean="0">
                <a:solidFill>
                  <a:schemeClr val="tx2">
                    <a:lumMod val="75000"/>
                  </a:schemeClr>
                </a:solidFill>
                <a:cs typeface="B Titr" pitchFamily="2" charset="-78"/>
              </a:rPr>
              <a:t> </a:t>
            </a:r>
            <a:endParaRPr lang="fa-IR" dirty="0">
              <a:solidFill>
                <a:schemeClr val="tx2">
                  <a:lumMod val="75000"/>
                </a:schemeClr>
              </a:solidFill>
              <a:cs typeface="B Titr"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28868"/>
            <a:ext cx="8229600" cy="3697295"/>
          </a:xfrm>
        </p:spPr>
        <p:txBody>
          <a:bodyPr>
            <a:normAutofit/>
          </a:bodyPr>
          <a:lstStyle/>
          <a:p>
            <a:r>
              <a:rPr lang="fa-IR" sz="4000" dirty="0" smtClean="0">
                <a:cs typeface="B Titr" pitchFamily="2" charset="-78"/>
              </a:rPr>
              <a:t>فرآيند پيش رسانه/ پيش </a:t>
            </a:r>
            <a:r>
              <a:rPr lang="fa-IR" sz="4000" dirty="0" smtClean="0">
                <a:cs typeface="B Titr" pitchFamily="2" charset="-78"/>
              </a:rPr>
              <a:t>مداخله</a:t>
            </a:r>
          </a:p>
          <a:p>
            <a:r>
              <a:rPr lang="fa-IR" sz="4000" dirty="0" smtClean="0">
                <a:cs typeface="B Titr" pitchFamily="2" charset="-78"/>
              </a:rPr>
              <a:t>خصوصيات رسانه </a:t>
            </a:r>
          </a:p>
          <a:p>
            <a:r>
              <a:rPr lang="fa-IR" sz="4000" dirty="0" smtClean="0">
                <a:cs typeface="B Titr" pitchFamily="2" charset="-78"/>
              </a:rPr>
              <a:t>ساختار رسانه </a:t>
            </a:r>
          </a:p>
          <a:p>
            <a:r>
              <a:rPr lang="fa-IR" sz="4000" dirty="0" smtClean="0">
                <a:cs typeface="B Titr" pitchFamily="2" charset="-78"/>
              </a:rPr>
              <a:t>ارزيابي رسانه </a:t>
            </a:r>
            <a:endParaRPr lang="fa-IR" sz="4000" dirty="0">
              <a:cs typeface="B Titr" pitchFamily="2" charset="-78"/>
            </a:endParaRPr>
          </a:p>
        </p:txBody>
      </p:sp>
      <p:sp>
        <p:nvSpPr>
          <p:cNvPr id="2" name="Title 1"/>
          <p:cNvSpPr>
            <a:spLocks noGrp="1"/>
          </p:cNvSpPr>
          <p:nvPr>
            <p:ph type="title"/>
          </p:nvPr>
        </p:nvSpPr>
        <p:spPr/>
        <p:txBody>
          <a:bodyPr>
            <a:normAutofit/>
          </a:bodyPr>
          <a:lstStyle/>
          <a:p>
            <a:pPr algn="r"/>
            <a:r>
              <a:rPr lang="fa-IR" sz="3600" dirty="0" smtClean="0">
                <a:cs typeface="B Titr" pitchFamily="2" charset="-78"/>
              </a:rPr>
              <a:t>بخش اول</a:t>
            </a:r>
            <a:endParaRPr lang="fa-IR" sz="3600" dirty="0">
              <a:cs typeface="B Titr" pitchFamily="2"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071678"/>
            <a:ext cx="8229600" cy="1368412"/>
          </a:xfrm>
        </p:spPr>
        <p:txBody>
          <a:bodyPr>
            <a:noAutofit/>
          </a:bodyPr>
          <a:lstStyle/>
          <a:p>
            <a:pPr algn="ctr"/>
            <a:r>
              <a:rPr lang="fa-IR" sz="6000" b="1" dirty="0" smtClean="0">
                <a:solidFill>
                  <a:schemeClr val="tx2">
                    <a:lumMod val="75000"/>
                  </a:schemeClr>
                </a:solidFill>
                <a:cs typeface="B Titr" pitchFamily="2" charset="-78"/>
              </a:rPr>
              <a:t>ب. ساختار پوستر</a:t>
            </a:r>
            <a:endParaRPr lang="fa-IR" sz="6000" dirty="0">
              <a:solidFill>
                <a:schemeClr val="tx2">
                  <a:lumMod val="7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fa-IR" dirty="0" smtClean="0">
                <a:cs typeface="B Mitra" pitchFamily="2" charset="-78"/>
              </a:rPr>
              <a:t>1. در طراحي‌ پوستر تا چه حد‌ اصول زيبايي شناختي رعايت شده است‌؟ </a:t>
            </a:r>
          </a:p>
          <a:p>
            <a:r>
              <a:rPr lang="fa-IR" dirty="0" smtClean="0">
                <a:cs typeface="B Mitra" pitchFamily="2" charset="-78"/>
              </a:rPr>
              <a:t>  2. طراحي‌ پوستر تا چه حد جذاب است؟</a:t>
            </a:r>
          </a:p>
          <a:p>
            <a:r>
              <a:rPr lang="fa-IR" dirty="0" smtClean="0">
                <a:cs typeface="B Mitra" pitchFamily="2" charset="-78"/>
              </a:rPr>
              <a:t>  3. رنگهاي بكار رفته در پوستر تا چه حد هماهنگ بوده و با محتواي آن مناسبت دارد ؟ </a:t>
            </a:r>
          </a:p>
          <a:p>
            <a:r>
              <a:rPr lang="fa-IR" dirty="0" smtClean="0">
                <a:cs typeface="B Mitra" pitchFamily="2" charset="-78"/>
              </a:rPr>
              <a:t>  4.  پس‌ زمينه‌ (</a:t>
            </a:r>
            <a:r>
              <a:rPr lang="en-US" dirty="0" smtClean="0">
                <a:cs typeface="B Mitra" pitchFamily="2" charset="-78"/>
              </a:rPr>
              <a:t>Background) </a:t>
            </a:r>
            <a:r>
              <a:rPr lang="fa-IR" dirty="0" smtClean="0">
                <a:cs typeface="B Mitra" pitchFamily="2" charset="-78"/>
              </a:rPr>
              <a:t>بكار رفته در پوستر تا چه حد با محتواي آن ارتباط دارد ؟ </a:t>
            </a:r>
          </a:p>
          <a:p>
            <a:endParaRPr lang="fa-IR" dirty="0">
              <a:cs typeface="B Mitra" pitchFamily="2" charset="-78"/>
            </a:endParaRPr>
          </a:p>
        </p:txBody>
      </p:sp>
      <p:sp>
        <p:nvSpPr>
          <p:cNvPr id="2" name="Title 1"/>
          <p:cNvSpPr>
            <a:spLocks noGrp="1"/>
          </p:cNvSpPr>
          <p:nvPr>
            <p:ph type="title"/>
          </p:nvPr>
        </p:nvSpPr>
        <p:spPr/>
        <p:txBody>
          <a:bodyPr/>
          <a:lstStyle/>
          <a:p>
            <a:pPr algn="r"/>
            <a:r>
              <a:rPr lang="en-US" b="1" dirty="0" smtClean="0">
                <a:solidFill>
                  <a:schemeClr val="tx2">
                    <a:lumMod val="75000"/>
                  </a:schemeClr>
                </a:solidFill>
                <a:cs typeface="B Titr" pitchFamily="2" charset="-78"/>
              </a:rPr>
              <a:t>-a</a:t>
            </a:r>
            <a:r>
              <a:rPr lang="fa-IR" b="1" dirty="0" smtClean="0">
                <a:solidFill>
                  <a:schemeClr val="tx2">
                    <a:lumMod val="75000"/>
                  </a:schemeClr>
                </a:solidFill>
                <a:cs typeface="B Titr" pitchFamily="2" charset="-78"/>
              </a:rPr>
              <a:t> طراحي پوستر:</a:t>
            </a:r>
            <a:endParaRPr lang="en-US" dirty="0">
              <a:solidFill>
                <a:schemeClr val="tx2">
                  <a:lumMod val="75000"/>
                </a:schemeClr>
              </a:solidFill>
              <a:cs typeface="B Titr" pitchFamily="2"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786478"/>
          </a:xfrm>
        </p:spPr>
        <p:txBody>
          <a:bodyPr>
            <a:normAutofit/>
          </a:bodyPr>
          <a:lstStyle/>
          <a:p>
            <a:r>
              <a:rPr lang="fa-IR" b="1" dirty="0" smtClean="0">
                <a:cs typeface="B Yagut" pitchFamily="2" charset="-78"/>
              </a:rPr>
              <a:t>ميزان استفاده خلاقانه طراح يك پوستر از  قابليت ها ي بصري مرتبط  با موضوع از اهميت زيادي برخوردار  است شخص ارزيابي كننده  بايد تجربه كافي جهت ارزيابي اين معيار را داشته باشد .</a:t>
            </a:r>
          </a:p>
          <a:p>
            <a:endParaRPr lang="en-US" b="1" dirty="0" smtClean="0">
              <a:cs typeface="B Yagut" pitchFamily="2" charset="-78"/>
            </a:endParaRPr>
          </a:p>
          <a:p>
            <a:pPr lvl="0"/>
            <a:r>
              <a:rPr lang="fa-IR" b="1" dirty="0" smtClean="0">
                <a:cs typeface="B Yagut" pitchFamily="2" charset="-78"/>
              </a:rPr>
              <a:t>در طراحي پوستر تاچه ميزان اصول زيبايي شناختي (ازقبيل تركيب رنگ) كمپوزسيون </a:t>
            </a:r>
            <a:r>
              <a:rPr lang="en-US" b="1" dirty="0" smtClean="0">
                <a:cs typeface="B Yagut" pitchFamily="2" charset="-78"/>
              </a:rPr>
              <a:t>(</a:t>
            </a:r>
            <a:r>
              <a:rPr lang="en-US" b="1" dirty="0" err="1" smtClean="0">
                <a:cs typeface="B Yagut" pitchFamily="2" charset="-78"/>
              </a:rPr>
              <a:t>Composision</a:t>
            </a:r>
            <a:r>
              <a:rPr lang="en-US" b="1" dirty="0" smtClean="0">
                <a:cs typeface="B Yagut" pitchFamily="2" charset="-78"/>
              </a:rPr>
              <a:t>) </a:t>
            </a:r>
            <a:r>
              <a:rPr lang="fa-IR" b="1" dirty="0" smtClean="0">
                <a:cs typeface="B Yagut" pitchFamily="2" charset="-78"/>
              </a:rPr>
              <a:t>مناسب ، رنگ پس زمينه ،‌ فونت هاي مناسب با پس زمينه و زيبا و ... استفاده شده است . تشخيص اين مساله احتياج به ذوق و تشخيص هنري دارد .</a:t>
            </a:r>
          </a:p>
          <a:p>
            <a:pPr lvl="0"/>
            <a:endParaRPr lang="en-US" b="1" dirty="0" smtClean="0">
              <a:cs typeface="B Yagut" pitchFamily="2" charset="-78"/>
            </a:endParaRPr>
          </a:p>
          <a:p>
            <a:pPr lvl="0"/>
            <a:r>
              <a:rPr lang="fa-IR" b="1" dirty="0" smtClean="0">
                <a:cs typeface="B Yagut" pitchFamily="2" charset="-78"/>
              </a:rPr>
              <a:t>در طراحي پوستر تاچه حد از امكانات بطور مناسب ازقبيل :  ‌فكر، طراحي گرافيكي زيبا، جداول و  نمودار  استفاده شده است.</a:t>
            </a:r>
          </a:p>
          <a:p>
            <a:pPr lvl="0"/>
            <a:r>
              <a:rPr lang="fa-IR" b="1" dirty="0" smtClean="0">
                <a:cs typeface="B Yagut" pitchFamily="2" charset="-78"/>
              </a:rPr>
              <a:t> </a:t>
            </a:r>
            <a:endParaRPr lang="fa-I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715040"/>
          </a:xfrm>
        </p:spPr>
        <p:txBody>
          <a:bodyPr>
            <a:normAutofit lnSpcReduction="10000"/>
          </a:bodyPr>
          <a:lstStyle/>
          <a:p>
            <a:pPr lvl="0"/>
            <a:endParaRPr lang="en-US" b="1" dirty="0" smtClean="0">
              <a:cs typeface="B Yagut" pitchFamily="2" charset="-78"/>
            </a:endParaRPr>
          </a:p>
          <a:p>
            <a:r>
              <a:rPr lang="fa-IR" b="1" dirty="0" smtClean="0">
                <a:cs typeface="B Yagut" pitchFamily="2" charset="-78"/>
              </a:rPr>
              <a:t>پوستري كه دريك نگاه مخاطب راجذب مي كند ميتواند پيام خود را بهتر منتقل كند . اين جذابيت به مسائل مهمي از قبيل استفاده درست از رنگ ها ، طراحي كلي پوستر، ابزارهاي بصري وتكنيكهاي گرافيكي بستگي دارد.</a:t>
            </a:r>
          </a:p>
          <a:p>
            <a:endParaRPr lang="en-US" b="1" dirty="0" smtClean="0">
              <a:solidFill>
                <a:schemeClr val="tx2">
                  <a:lumMod val="75000"/>
                </a:schemeClr>
              </a:solidFill>
              <a:cs typeface="B Yagut" pitchFamily="2" charset="-78"/>
            </a:endParaRPr>
          </a:p>
          <a:p>
            <a:pPr lvl="0"/>
            <a:r>
              <a:rPr lang="fa-IR" b="1" dirty="0" smtClean="0">
                <a:solidFill>
                  <a:schemeClr val="tx2">
                    <a:lumMod val="75000"/>
                  </a:schemeClr>
                </a:solidFill>
                <a:cs typeface="B Titr" pitchFamily="2" charset="-78"/>
              </a:rPr>
              <a:t>هماهنگي وتناسب رنگ :</a:t>
            </a:r>
            <a:r>
              <a:rPr lang="fa-IR" b="1" dirty="0" smtClean="0">
                <a:solidFill>
                  <a:schemeClr val="tx2">
                    <a:lumMod val="75000"/>
                  </a:schemeClr>
                </a:solidFill>
                <a:cs typeface="B Mitra" pitchFamily="2" charset="-78"/>
              </a:rPr>
              <a:t>‌‌ </a:t>
            </a:r>
            <a:r>
              <a:rPr lang="fa-IR" b="1" dirty="0" smtClean="0">
                <a:cs typeface="B Yagut" pitchFamily="2" charset="-78"/>
              </a:rPr>
              <a:t>رنگ يكي از اجزاء مهم درطراحي هر رسانه مي باشد  در پس زمينه پوستر بهتر است از رنگ هاي مات يا خاكستري استفاده شود كه با عكسهاي بكار رفته تناقض داشته باشند و يكي روشن و ديگري تيره ). </a:t>
            </a:r>
          </a:p>
          <a:p>
            <a:pPr lvl="0"/>
            <a:r>
              <a:rPr lang="fa-IR" b="1" dirty="0" smtClean="0">
                <a:cs typeface="B Yagut" pitchFamily="2" charset="-78"/>
              </a:rPr>
              <a:t>رنگهاي شاد و زنده براي حاشيه ها و نيز تاكيد بر موضوعات بكارمي روند . </a:t>
            </a:r>
          </a:p>
          <a:p>
            <a:pPr lvl="0"/>
            <a:r>
              <a:rPr lang="fa-IR" b="1" dirty="0" smtClean="0">
                <a:cs typeface="B Yagut" pitchFamily="2" charset="-78"/>
              </a:rPr>
              <a:t>در استفاده از رنگها براي تهيه پوستر بايد بسيار دقيق بود چرا كه استفاده از رنگهاي مختلف مي تواند سردرگم كننده باشد .</a:t>
            </a:r>
            <a:endParaRPr lang="en-US" b="1" dirty="0" smtClean="0">
              <a:cs typeface="B Yagut" pitchFamily="2" charset="-78"/>
            </a:endParaRPr>
          </a:p>
          <a:p>
            <a:endParaRPr lang="fa-I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0108"/>
            <a:ext cx="8229600" cy="5857892"/>
          </a:xfrm>
        </p:spPr>
        <p:txBody>
          <a:bodyPr>
            <a:normAutofit lnSpcReduction="10000"/>
          </a:bodyPr>
          <a:lstStyle/>
          <a:p>
            <a:r>
              <a:rPr lang="en-US" sz="4000" b="1" dirty="0" smtClean="0">
                <a:solidFill>
                  <a:schemeClr val="tx2">
                    <a:lumMod val="75000"/>
                  </a:schemeClr>
                </a:solidFill>
                <a:cs typeface="B Titr" pitchFamily="2" charset="-78"/>
              </a:rPr>
              <a:t>a</a:t>
            </a:r>
            <a:r>
              <a:rPr lang="fa-IR" sz="4000" b="1" dirty="0" smtClean="0">
                <a:solidFill>
                  <a:schemeClr val="tx2">
                    <a:lumMod val="75000"/>
                  </a:schemeClr>
                </a:solidFill>
                <a:cs typeface="B Titr" pitchFamily="2" charset="-78"/>
              </a:rPr>
              <a:t>- طراحي پمفلت/ بروشور</a:t>
            </a:r>
          </a:p>
          <a:p>
            <a:endParaRPr lang="en-US" dirty="0" smtClean="0">
              <a:cs typeface="B Titr" pitchFamily="2" charset="-78"/>
            </a:endParaRPr>
          </a:p>
          <a:p>
            <a:r>
              <a:rPr lang="fa-IR" b="1" dirty="0" smtClean="0">
                <a:cs typeface="B Mitra" pitchFamily="2" charset="-78"/>
              </a:rPr>
              <a:t>1- آيادرارائه مطالب پمفلت / بروشور خلاقيت وابداعي صورت گرفته است . مقايسه باموارد مشابه توسط يك فردصاحب نظر ميتواند مبناي ارزيابي قراربگيرد .</a:t>
            </a:r>
          </a:p>
          <a:p>
            <a:endParaRPr lang="en-US" b="1" dirty="0" smtClean="0">
              <a:cs typeface="B Mitra" pitchFamily="2" charset="-78"/>
            </a:endParaRPr>
          </a:p>
          <a:p>
            <a:r>
              <a:rPr lang="fa-IR" b="1" dirty="0" smtClean="0">
                <a:cs typeface="B Mitra" pitchFamily="2" charset="-78"/>
              </a:rPr>
              <a:t>2- ظاهر رسانه جهت جذب مخاطب حايز اهميت است وازنقاط قوت طراحي محسوب ميشود ، دراين زمينه استفاده ازرنگهاي جذاب ، صفحه آرايي ،‌فونتها وجداول ونمودارها استفاده شده است .</a:t>
            </a:r>
          </a:p>
          <a:p>
            <a:endParaRPr lang="en-US" b="1" dirty="0" smtClean="0">
              <a:cs typeface="B Mitra" pitchFamily="2" charset="-78"/>
            </a:endParaRPr>
          </a:p>
          <a:p>
            <a:r>
              <a:rPr lang="fa-IR" b="1" dirty="0" smtClean="0">
                <a:cs typeface="B Mitra" pitchFamily="2" charset="-78"/>
              </a:rPr>
              <a:t>3- تناسب داشتن تعدادصفحات باحجم مطالب ومناسب بودن قطع پمفلت ازنظراينكه موردتوجه مخاطب قرارگيرد قابليت جابجايي و تبليغ توسط مخاطبان را فراهم نمايد .</a:t>
            </a:r>
          </a:p>
          <a:p>
            <a:endParaRPr lang="en-US" dirty="0" smtClean="0">
              <a:cs typeface="B Mitra" pitchFamily="2"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28670"/>
            <a:ext cx="8229600" cy="5167330"/>
          </a:xfrm>
        </p:spPr>
        <p:txBody>
          <a:bodyPr/>
          <a:lstStyle/>
          <a:p>
            <a:r>
              <a:rPr lang="fa-IR" b="1" dirty="0" smtClean="0">
                <a:cs typeface="B Mitra" pitchFamily="2" charset="-78"/>
              </a:rPr>
              <a:t>4-مناسب </a:t>
            </a:r>
            <a:r>
              <a:rPr lang="fa-IR" b="1" dirty="0" smtClean="0">
                <a:cs typeface="B Mitra" pitchFamily="2" charset="-78"/>
              </a:rPr>
              <a:t>بودن رنگ وتناسب آن بامحتوا وتعداد رنگ هاي بكاررفته تاجايي كه توجه مخاطب را از متن دور نكند .</a:t>
            </a:r>
          </a:p>
          <a:p>
            <a:endParaRPr lang="en-US" b="1" dirty="0" smtClean="0">
              <a:cs typeface="B Mitra" pitchFamily="2" charset="-78"/>
            </a:endParaRPr>
          </a:p>
          <a:p>
            <a:r>
              <a:rPr lang="fa-IR" b="1" dirty="0" smtClean="0">
                <a:cs typeface="B Mitra" pitchFamily="2" charset="-78"/>
              </a:rPr>
              <a:t>5- پس زمينه ارائه شده از نظر رنگ وطراحي وشكل هاي درن ظرگرفته تا چه حد با پيام  پمفلت تناسب دارد كه توسط ارزياب سنجيده خواهد شد .</a:t>
            </a:r>
          </a:p>
          <a:p>
            <a:endParaRPr lang="en-US" b="1" dirty="0" smtClean="0">
              <a:cs typeface="B Mitra" pitchFamily="2" charset="-78"/>
            </a:endParaRPr>
          </a:p>
          <a:p>
            <a:r>
              <a:rPr lang="fa-IR" b="1" dirty="0" smtClean="0">
                <a:cs typeface="B Mitra" pitchFamily="2" charset="-78"/>
              </a:rPr>
              <a:t>6- تعداد صفحات پمفلت/ بروشور براساس تعريف يونسكو كه از 5 تا 48 صفحه است آيا رعايت شده است كه اين مساله توسط ارزياب بررسي خواهد شد .</a:t>
            </a:r>
            <a:endParaRPr lang="en-US" b="1" dirty="0" smtClean="0">
              <a:cs typeface="B Mitra" pitchFamily="2" charset="-78"/>
            </a:endParaRPr>
          </a:p>
          <a:p>
            <a:endParaRPr lang="fa-I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29196"/>
          </a:xfrm>
        </p:spPr>
        <p:txBody>
          <a:bodyPr>
            <a:normAutofit/>
          </a:bodyPr>
          <a:lstStyle/>
          <a:p>
            <a:r>
              <a:rPr lang="en-US" b="1" dirty="0" smtClean="0">
                <a:solidFill>
                  <a:schemeClr val="accent2">
                    <a:lumMod val="40000"/>
                    <a:lumOff val="60000"/>
                  </a:schemeClr>
                </a:solidFill>
                <a:cs typeface="B Titr" pitchFamily="2" charset="-78"/>
              </a:rPr>
              <a:t>a</a:t>
            </a:r>
            <a:r>
              <a:rPr lang="ar-SA" b="1" dirty="0" smtClean="0">
                <a:solidFill>
                  <a:schemeClr val="accent2">
                    <a:lumMod val="40000"/>
                    <a:lumOff val="60000"/>
                  </a:schemeClr>
                </a:solidFill>
                <a:cs typeface="B Titr" pitchFamily="2" charset="-78"/>
              </a:rPr>
              <a:t>. عنوان کتاب / </a:t>
            </a:r>
            <a:r>
              <a:rPr lang="ar-SA" b="1" dirty="0" smtClean="0">
                <a:solidFill>
                  <a:schemeClr val="accent2">
                    <a:lumMod val="40000"/>
                    <a:lumOff val="60000"/>
                  </a:schemeClr>
                </a:solidFill>
                <a:cs typeface="B Titr" pitchFamily="2" charset="-78"/>
              </a:rPr>
              <a:t>کتابچه</a:t>
            </a:r>
            <a:endParaRPr lang="fa-IR" b="1" dirty="0" smtClean="0">
              <a:solidFill>
                <a:schemeClr val="accent2">
                  <a:lumMod val="40000"/>
                  <a:lumOff val="60000"/>
                </a:schemeClr>
              </a:solidFill>
              <a:cs typeface="B Titr" pitchFamily="2" charset="-78"/>
            </a:endParaRPr>
          </a:p>
          <a:p>
            <a:endParaRPr lang="en-US" b="1" dirty="0" smtClean="0">
              <a:cs typeface="B Titr" pitchFamily="2" charset="-78"/>
            </a:endParaRPr>
          </a:p>
          <a:p>
            <a:r>
              <a:rPr lang="ar-SA" b="1" dirty="0" smtClean="0">
                <a:cs typeface="B Yagut" pitchFamily="2" charset="-78"/>
              </a:rPr>
              <a:t>1</a:t>
            </a:r>
            <a:r>
              <a:rPr lang="ar-SA" b="1" dirty="0" smtClean="0">
                <a:cs typeface="B Yagut" pitchFamily="2" charset="-78"/>
              </a:rPr>
              <a:t>.  منظور پرهيز از عبارات دشوار در عنوان کتاب/ کتابچه و گويا بودن آن مي باشد</a:t>
            </a:r>
            <a:r>
              <a:rPr lang="ar-SA" b="1" dirty="0" smtClean="0">
                <a:cs typeface="B Yagut" pitchFamily="2" charset="-78"/>
              </a:rPr>
              <a:t>.</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2</a:t>
            </a:r>
            <a:r>
              <a:rPr lang="ar-SA" b="1" dirty="0" smtClean="0">
                <a:cs typeface="B Yagut" pitchFamily="2" charset="-78"/>
              </a:rPr>
              <a:t>.  – عنوان تا چه باعث مي شود تا يک فرد کتاب را از بين کتابهاي ديگر انتخاب کند</a:t>
            </a:r>
            <a:r>
              <a:rPr lang="ar-SA" b="1" dirty="0" smtClean="0">
                <a:cs typeface="B Yagut" pitchFamily="2" charset="-78"/>
              </a:rPr>
              <a:t>؟</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3</a:t>
            </a:r>
            <a:r>
              <a:rPr lang="ar-SA" b="1" dirty="0" smtClean="0">
                <a:cs typeface="B Yagut" pitchFamily="2" charset="-78"/>
              </a:rPr>
              <a:t>.  – آيا عنوان کتاب تناسب و همخواني لازم و ضروري را با محتواي خود دارد؟</a:t>
            </a:r>
            <a:endParaRPr lang="en-US" b="1" dirty="0" smtClean="0">
              <a:cs typeface="B Yagut" pitchFamily="2" charset="-78"/>
            </a:endParaRPr>
          </a:p>
          <a:p>
            <a:endParaRPr lang="fa-IR" b="1" dirty="0">
              <a:cs typeface="B Yagut" pitchFamily="2" charset="-78"/>
            </a:endParaRPr>
          </a:p>
        </p:txBody>
      </p:sp>
      <p:sp>
        <p:nvSpPr>
          <p:cNvPr id="2" name="Title 1"/>
          <p:cNvSpPr>
            <a:spLocks noGrp="1"/>
          </p:cNvSpPr>
          <p:nvPr>
            <p:ph type="title"/>
          </p:nvPr>
        </p:nvSpPr>
        <p:spPr/>
        <p:txBody>
          <a:bodyPr/>
          <a:lstStyle/>
          <a:p>
            <a:pPr algn="r"/>
            <a:r>
              <a:rPr lang="ar-SA" b="1" dirty="0" smtClean="0">
                <a:solidFill>
                  <a:schemeClr val="tx2">
                    <a:lumMod val="75000"/>
                  </a:schemeClr>
                </a:solidFill>
                <a:cs typeface="B Titr" pitchFamily="2" charset="-78"/>
              </a:rPr>
              <a:t>ساختار کتاب / کتابچه</a:t>
            </a:r>
            <a:endParaRPr lang="fa-IR" dirty="0">
              <a:solidFill>
                <a:schemeClr val="tx2">
                  <a:lumMod val="75000"/>
                </a:schemeClr>
              </a:solidFill>
              <a:cs typeface="B Titr" pitchFamily="2"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71546"/>
            <a:ext cx="8229600" cy="5024454"/>
          </a:xfrm>
        </p:spPr>
        <p:txBody>
          <a:bodyPr>
            <a:normAutofit/>
          </a:bodyPr>
          <a:lstStyle/>
          <a:p>
            <a:r>
              <a:rPr lang="en-US" b="1" dirty="0" smtClean="0">
                <a:solidFill>
                  <a:schemeClr val="accent2">
                    <a:lumMod val="40000"/>
                    <a:lumOff val="60000"/>
                  </a:schemeClr>
                </a:solidFill>
                <a:cs typeface="B Titr" pitchFamily="2" charset="-78"/>
              </a:rPr>
              <a:t>b</a:t>
            </a:r>
            <a:r>
              <a:rPr lang="ar-SA" b="1" dirty="0" smtClean="0">
                <a:solidFill>
                  <a:schemeClr val="accent2">
                    <a:lumMod val="40000"/>
                    <a:lumOff val="60000"/>
                  </a:schemeClr>
                </a:solidFill>
                <a:cs typeface="B Titr" pitchFamily="2" charset="-78"/>
              </a:rPr>
              <a:t>. شناسنامه کتاب / </a:t>
            </a:r>
            <a:r>
              <a:rPr lang="ar-SA" b="1" dirty="0" smtClean="0">
                <a:solidFill>
                  <a:schemeClr val="accent2">
                    <a:lumMod val="40000"/>
                    <a:lumOff val="60000"/>
                  </a:schemeClr>
                </a:solidFill>
                <a:cs typeface="B Titr" pitchFamily="2" charset="-78"/>
              </a:rPr>
              <a:t>کتابچه</a:t>
            </a:r>
            <a:endParaRPr lang="fa-IR" b="1" dirty="0" smtClean="0">
              <a:solidFill>
                <a:schemeClr val="accent2">
                  <a:lumMod val="40000"/>
                  <a:lumOff val="60000"/>
                </a:schemeClr>
              </a:solidFill>
              <a:cs typeface="B Titr" pitchFamily="2" charset="-78"/>
            </a:endParaRPr>
          </a:p>
          <a:p>
            <a:endParaRPr lang="en-US" b="1" dirty="0" smtClean="0">
              <a:cs typeface="B Titr" pitchFamily="2" charset="-78"/>
            </a:endParaRPr>
          </a:p>
          <a:p>
            <a:r>
              <a:rPr lang="ar-SA" b="1" dirty="0" smtClean="0">
                <a:cs typeface="B Yagut" pitchFamily="2" charset="-78"/>
              </a:rPr>
              <a:t>1</a:t>
            </a:r>
            <a:r>
              <a:rPr lang="ar-SA" b="1" dirty="0" smtClean="0">
                <a:cs typeface="B Yagut" pitchFamily="2" charset="-78"/>
              </a:rPr>
              <a:t>.  در صورت عدم ذکر تاريخ‌، محل‌ توليد، نوبت چاپ و مؤسسه‌ توليدكننده‌ كتاب‌ امتياز کسر نماييد</a:t>
            </a:r>
            <a:r>
              <a:rPr lang="ar-SA" b="1" dirty="0" smtClean="0">
                <a:cs typeface="B Yagut" pitchFamily="2" charset="-78"/>
              </a:rPr>
              <a:t>.</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2</a:t>
            </a:r>
            <a:r>
              <a:rPr lang="ar-SA" b="1" dirty="0" smtClean="0">
                <a:cs typeface="B Yagut" pitchFamily="2" charset="-78"/>
              </a:rPr>
              <a:t>.  - در صورت عدم ذکر مشخصات نويسندگان و ويراستاران کتاب امتياز کسر نماييد</a:t>
            </a:r>
            <a:r>
              <a:rPr lang="ar-SA" b="1" dirty="0" smtClean="0">
                <a:cs typeface="B Yagut" pitchFamily="2" charset="-78"/>
              </a:rPr>
              <a:t>.</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3</a:t>
            </a:r>
            <a:r>
              <a:rPr lang="ar-SA" b="1" dirty="0" smtClean="0">
                <a:cs typeface="B Yagut" pitchFamily="2" charset="-78"/>
              </a:rPr>
              <a:t>.  در صورت عدم ذکر شماره تلفن، فاكس، صندوق پستي و آدرس الكترونيك امتياز کسر نماييد.</a:t>
            </a:r>
            <a:endParaRPr lang="en-US" b="1" dirty="0" smtClean="0">
              <a:cs typeface="B Yagut" pitchFamily="2" charset="-78"/>
            </a:endParaRPr>
          </a:p>
          <a:p>
            <a:endParaRPr lang="fa-I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28670"/>
            <a:ext cx="8229600" cy="5167330"/>
          </a:xfrm>
        </p:spPr>
        <p:txBody>
          <a:bodyPr/>
          <a:lstStyle/>
          <a:p>
            <a:r>
              <a:rPr lang="en-US" b="1" dirty="0" smtClean="0">
                <a:solidFill>
                  <a:schemeClr val="accent2">
                    <a:lumMod val="40000"/>
                    <a:lumOff val="60000"/>
                  </a:schemeClr>
                </a:solidFill>
                <a:cs typeface="B Titr" pitchFamily="2" charset="-78"/>
              </a:rPr>
              <a:t>c</a:t>
            </a:r>
            <a:r>
              <a:rPr lang="ar-SA" b="1" dirty="0" smtClean="0">
                <a:solidFill>
                  <a:schemeClr val="accent2">
                    <a:lumMod val="40000"/>
                    <a:lumOff val="60000"/>
                  </a:schemeClr>
                </a:solidFill>
                <a:cs typeface="B Titr" pitchFamily="2" charset="-78"/>
              </a:rPr>
              <a:t>. فهرست  کتاب / </a:t>
            </a:r>
            <a:r>
              <a:rPr lang="ar-SA" b="1" dirty="0" smtClean="0">
                <a:solidFill>
                  <a:schemeClr val="accent2">
                    <a:lumMod val="40000"/>
                    <a:lumOff val="60000"/>
                  </a:schemeClr>
                </a:solidFill>
                <a:cs typeface="B Titr" pitchFamily="2" charset="-78"/>
              </a:rPr>
              <a:t>کتابچه</a:t>
            </a:r>
            <a:endParaRPr lang="fa-IR" b="1" dirty="0" smtClean="0">
              <a:solidFill>
                <a:schemeClr val="accent2">
                  <a:lumMod val="40000"/>
                  <a:lumOff val="60000"/>
                </a:schemeClr>
              </a:solidFill>
              <a:cs typeface="B Titr" pitchFamily="2" charset="-78"/>
            </a:endParaRPr>
          </a:p>
          <a:p>
            <a:endParaRPr lang="en-US" b="1" dirty="0" smtClean="0">
              <a:cs typeface="B Titr" pitchFamily="2" charset="-78"/>
            </a:endParaRPr>
          </a:p>
          <a:p>
            <a:r>
              <a:rPr lang="ar-SA" b="1" dirty="0" smtClean="0">
                <a:cs typeface="B Yagut" pitchFamily="2" charset="-78"/>
              </a:rPr>
              <a:t>1.  لازم است که فهرست‌ حاوي تمام فصول و در صورت امکان بخش هاي اصلي باشد. در غير اين صورت، به نسبت امتياز کسر نماييد</a:t>
            </a:r>
            <a:r>
              <a:rPr lang="ar-SA" b="1" dirty="0" smtClean="0">
                <a:cs typeface="B Yagut" pitchFamily="2" charset="-78"/>
              </a:rPr>
              <a:t>.</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2.  لازم است که فهرست‌ كتاب‌ / کتابچه ارجاع دقيق به صفحات را حاصل کند. در غير اين صورت، به نسبت امتياز کسر نماييد.</a:t>
            </a:r>
            <a:endParaRPr lang="en-US" b="1" dirty="0" smtClean="0">
              <a:cs typeface="B Yagut" pitchFamily="2" charset="-78"/>
            </a:endParaRPr>
          </a:p>
          <a:p>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786478"/>
          </a:xfrm>
        </p:spPr>
        <p:txBody>
          <a:bodyPr>
            <a:normAutofit fontScale="85000" lnSpcReduction="20000"/>
          </a:bodyPr>
          <a:lstStyle/>
          <a:p>
            <a:r>
              <a:rPr lang="ar-SA" b="1" dirty="0" smtClean="0">
                <a:solidFill>
                  <a:schemeClr val="accent2">
                    <a:lumMod val="40000"/>
                    <a:lumOff val="60000"/>
                  </a:schemeClr>
                </a:solidFill>
                <a:cs typeface="B Titr" pitchFamily="2" charset="-78"/>
              </a:rPr>
              <a:t> </a:t>
            </a:r>
            <a:r>
              <a:rPr lang="en-US" b="1" dirty="0" smtClean="0">
                <a:solidFill>
                  <a:schemeClr val="accent2">
                    <a:lumMod val="40000"/>
                    <a:lumOff val="60000"/>
                  </a:schemeClr>
                </a:solidFill>
                <a:cs typeface="B Titr" pitchFamily="2" charset="-78"/>
              </a:rPr>
              <a:t>d</a:t>
            </a:r>
            <a:r>
              <a:rPr lang="ar-SA" b="1" dirty="0" smtClean="0">
                <a:solidFill>
                  <a:schemeClr val="accent2">
                    <a:lumMod val="40000"/>
                    <a:lumOff val="60000"/>
                  </a:schemeClr>
                </a:solidFill>
                <a:cs typeface="B Titr" pitchFamily="2" charset="-78"/>
              </a:rPr>
              <a:t>. متن کتاب / </a:t>
            </a:r>
            <a:r>
              <a:rPr lang="ar-SA" b="1" dirty="0" smtClean="0">
                <a:solidFill>
                  <a:schemeClr val="accent2">
                    <a:lumMod val="40000"/>
                    <a:lumOff val="60000"/>
                  </a:schemeClr>
                </a:solidFill>
                <a:cs typeface="B Titr" pitchFamily="2" charset="-78"/>
              </a:rPr>
              <a:t>کتابچه</a:t>
            </a:r>
            <a:endParaRPr lang="fa-IR" b="1" dirty="0" smtClean="0">
              <a:solidFill>
                <a:schemeClr val="accent2">
                  <a:lumMod val="40000"/>
                  <a:lumOff val="60000"/>
                </a:schemeClr>
              </a:solidFill>
              <a:cs typeface="B Titr" pitchFamily="2" charset="-78"/>
            </a:endParaRPr>
          </a:p>
          <a:p>
            <a:endParaRPr lang="en-US" b="1" dirty="0" smtClean="0">
              <a:solidFill>
                <a:schemeClr val="accent2">
                  <a:lumMod val="40000"/>
                  <a:lumOff val="60000"/>
                </a:schemeClr>
              </a:solidFill>
              <a:cs typeface="B Titr" pitchFamily="2" charset="-78"/>
            </a:endParaRPr>
          </a:p>
          <a:p>
            <a:r>
              <a:rPr lang="ar-SA" b="1" dirty="0" smtClean="0">
                <a:cs typeface="B Yagut" pitchFamily="2" charset="-78"/>
              </a:rPr>
              <a:t>1.  آيا به نظر شما نويسنده مي توانست عنوان مناسب تري را براي فصول کتاب خود بگزيند؟</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2. آيا در ابتداي هر فصل ، اهداف از آموزش اين فصل ليست شده است؟ در اين صورت امتياز 5 بدهيد.</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3. به هر ميزان که احساس مي کنيد، خوانايي فونت هاي بکار رفته کمتر است، امتياز کسر نماييد.</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4.  حداکثر 3 فونت متفاوت مناسب است. در صورتي که بيش از آن استفاده شده است، امتياز کسر نماييد.</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5. بسته به سايز کتاب/ کتابچه، از فونت 10 تا 14 استفاده شده باشد. براي مثال اگر مخاطبين کودکان هستند، فونت بزرگتر لازم است. چنانچه اين قاعده رعايت نشده است، از امتياز بکاهيد.</a:t>
            </a:r>
            <a:endParaRPr lang="en-US" b="1" dirty="0" smtClean="0">
              <a:cs typeface="B Yagut"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643050"/>
            <a:ext cx="8501122" cy="4929222"/>
          </a:xfrm>
        </p:spPr>
        <p:txBody>
          <a:bodyPr>
            <a:normAutofit fontScale="92500" lnSpcReduction="10000"/>
          </a:bodyPr>
          <a:lstStyle/>
          <a:p>
            <a:pPr>
              <a:buNone/>
            </a:pPr>
            <a:r>
              <a:rPr lang="fa-IR" sz="2800" b="1" dirty="0" smtClean="0">
                <a:cs typeface="B Mitra" pitchFamily="2" charset="-78"/>
              </a:rPr>
              <a:t>1</a:t>
            </a:r>
            <a:r>
              <a:rPr lang="fa-IR" sz="2800" b="1" dirty="0">
                <a:cs typeface="B Mitra" pitchFamily="2" charset="-78"/>
              </a:rPr>
              <a:t>.  آيا مدارك و مستندات بررسي وضعيت موجود (نيازسنجي) در دسترس مي باشد؟ </a:t>
            </a:r>
            <a:endParaRPr lang="fa-IR" sz="2800" b="1" dirty="0" smtClean="0">
              <a:cs typeface="B Mitra" pitchFamily="2" charset="-78"/>
            </a:endParaRPr>
          </a:p>
          <a:p>
            <a:pPr>
              <a:buNone/>
            </a:pPr>
            <a:r>
              <a:rPr lang="fa-IR" sz="2800" b="1" dirty="0" smtClean="0">
                <a:cs typeface="B Mitra" pitchFamily="2" charset="-78"/>
              </a:rPr>
              <a:t>خير ؟    </a:t>
            </a:r>
            <a:r>
              <a:rPr lang="fa-IR" sz="2800" b="1" dirty="0">
                <a:cs typeface="B Mitra" pitchFamily="2" charset="-78"/>
              </a:rPr>
              <a:t>بلي </a:t>
            </a:r>
            <a:r>
              <a:rPr lang="fa-IR" sz="2800" b="1" dirty="0" smtClean="0">
                <a:cs typeface="B Mitra" pitchFamily="2" charset="-78"/>
              </a:rPr>
              <a:t>؟  </a:t>
            </a:r>
            <a:r>
              <a:rPr lang="fa-IR" sz="2800" b="1" dirty="0">
                <a:cs typeface="B Mitra" pitchFamily="2" charset="-78"/>
              </a:rPr>
              <a:t>در صورت مثبت بودن پاسخ به سوالات زير امتياز </a:t>
            </a:r>
            <a:r>
              <a:rPr lang="fa-IR" sz="2800" b="1" dirty="0" smtClean="0">
                <a:cs typeface="B Mitra" pitchFamily="2" charset="-78"/>
              </a:rPr>
              <a:t>دهيد . </a:t>
            </a:r>
          </a:p>
          <a:p>
            <a:pPr>
              <a:buNone/>
            </a:pPr>
            <a:endParaRPr lang="fa-IR" sz="2800" b="1" dirty="0" smtClean="0">
              <a:cs typeface="B Mitra" pitchFamily="2" charset="-78"/>
            </a:endParaRPr>
          </a:p>
          <a:p>
            <a:pPr>
              <a:buNone/>
            </a:pPr>
            <a:r>
              <a:rPr lang="fa-IR" sz="2800" dirty="0" smtClean="0">
                <a:cs typeface="B Mitra" pitchFamily="2" charset="-78"/>
              </a:rPr>
              <a:t> </a:t>
            </a:r>
            <a:r>
              <a:rPr lang="fa-IR" sz="2800" b="1" dirty="0">
                <a:cs typeface="B Mitra" pitchFamily="2" charset="-78"/>
              </a:rPr>
              <a:t>2. در مطالعه انجام شده تا چه حد وسعت (شيوع / بروز) مشكل مرتبط با سلامت بررسي شده است </a:t>
            </a:r>
            <a:r>
              <a:rPr lang="fa-IR" sz="2800" b="1" dirty="0" smtClean="0">
                <a:cs typeface="B Mitra" pitchFamily="2" charset="-78"/>
              </a:rPr>
              <a:t>؟</a:t>
            </a:r>
          </a:p>
          <a:p>
            <a:pPr>
              <a:buNone/>
            </a:pPr>
            <a:r>
              <a:rPr lang="fa-IR" sz="2800" b="1" dirty="0" smtClean="0">
                <a:cs typeface="B Mitra" pitchFamily="2" charset="-78"/>
              </a:rPr>
              <a:t> </a:t>
            </a:r>
            <a:r>
              <a:rPr lang="fa-IR" sz="2800" dirty="0" smtClean="0">
                <a:cs typeface="B Mitra" pitchFamily="2" charset="-78"/>
              </a:rPr>
              <a:t> </a:t>
            </a:r>
          </a:p>
          <a:p>
            <a:pPr>
              <a:buNone/>
            </a:pPr>
            <a:r>
              <a:rPr lang="fa-IR" sz="2800" b="1" dirty="0" smtClean="0">
                <a:cs typeface="B Mitra" pitchFamily="2" charset="-78"/>
              </a:rPr>
              <a:t> </a:t>
            </a:r>
            <a:r>
              <a:rPr lang="fa-IR" sz="2800" b="1" dirty="0">
                <a:cs typeface="B Mitra" pitchFamily="2" charset="-78"/>
              </a:rPr>
              <a:t>3.  اهميت مشكل مرتبط با سلامت تا چه حد بررسي شده است </a:t>
            </a:r>
            <a:r>
              <a:rPr lang="fa-IR" sz="2800" b="1" dirty="0" smtClean="0">
                <a:cs typeface="B Mitra" pitchFamily="2" charset="-78"/>
              </a:rPr>
              <a:t>؟</a:t>
            </a:r>
          </a:p>
          <a:p>
            <a:pPr>
              <a:buNone/>
            </a:pPr>
            <a:endParaRPr lang="fa-IR" sz="2800" b="1" dirty="0" smtClean="0">
              <a:cs typeface="B Mitra" pitchFamily="2" charset="-78"/>
            </a:endParaRPr>
          </a:p>
          <a:p>
            <a:pPr>
              <a:buNone/>
            </a:pPr>
            <a:r>
              <a:rPr lang="fa-IR" sz="2800" b="1" dirty="0" smtClean="0">
                <a:cs typeface="B Mitra" pitchFamily="2" charset="-78"/>
              </a:rPr>
              <a:t> </a:t>
            </a:r>
            <a:r>
              <a:rPr lang="fa-IR" sz="2800" dirty="0" smtClean="0">
                <a:cs typeface="B Mitra" pitchFamily="2" charset="-78"/>
              </a:rPr>
              <a:t> </a:t>
            </a:r>
            <a:r>
              <a:rPr lang="fa-IR" sz="2800" b="1" dirty="0">
                <a:cs typeface="B Mitra" pitchFamily="2" charset="-78"/>
              </a:rPr>
              <a:t>4.  جمعيت تحت تاثير مشكل مرتبط با سلامت تا چه حد بررسي شده است ؟ </a:t>
            </a:r>
            <a:endParaRPr lang="fa-IR" sz="2800" dirty="0">
              <a:cs typeface="B Mitra" pitchFamily="2" charset="-78"/>
            </a:endParaRPr>
          </a:p>
        </p:txBody>
      </p:sp>
      <p:sp>
        <p:nvSpPr>
          <p:cNvPr id="2" name="Title 1"/>
          <p:cNvSpPr>
            <a:spLocks noGrp="1"/>
          </p:cNvSpPr>
          <p:nvPr>
            <p:ph type="title"/>
          </p:nvPr>
        </p:nvSpPr>
        <p:spPr/>
        <p:txBody>
          <a:bodyPr>
            <a:normAutofit/>
          </a:bodyPr>
          <a:lstStyle/>
          <a:p>
            <a:pPr algn="r"/>
            <a:r>
              <a:rPr lang="fa-IR" b="1" dirty="0" smtClean="0">
                <a:solidFill>
                  <a:schemeClr val="tx2">
                    <a:lumMod val="75000"/>
                  </a:schemeClr>
                </a:solidFill>
                <a:cs typeface="B Titr" pitchFamily="2" charset="-78"/>
              </a:rPr>
              <a:t>الف. بررسي وضعيت موجود (نيازسنجي)</a:t>
            </a:r>
            <a:endParaRPr lang="fa-IR" dirty="0">
              <a:solidFill>
                <a:schemeClr val="tx2">
                  <a:lumMod val="75000"/>
                </a:schemeClr>
              </a:solidFill>
              <a:cs typeface="B Titr" pitchFamily="2" charset="-7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714356"/>
            <a:ext cx="8229600" cy="5383219"/>
          </a:xfrm>
        </p:spPr>
        <p:txBody>
          <a:bodyPr>
            <a:normAutofit/>
          </a:bodyPr>
          <a:lstStyle/>
          <a:p>
            <a:r>
              <a:rPr lang="en-US" b="1" dirty="0" smtClean="0">
                <a:solidFill>
                  <a:schemeClr val="accent2">
                    <a:lumMod val="40000"/>
                    <a:lumOff val="60000"/>
                  </a:schemeClr>
                </a:solidFill>
                <a:cs typeface="B Titr" pitchFamily="2" charset="-78"/>
              </a:rPr>
              <a:t>e</a:t>
            </a:r>
            <a:r>
              <a:rPr lang="ar-SA" b="1" dirty="0" smtClean="0">
                <a:solidFill>
                  <a:schemeClr val="accent2">
                    <a:lumMod val="40000"/>
                    <a:lumOff val="60000"/>
                  </a:schemeClr>
                </a:solidFill>
                <a:cs typeface="B Titr" pitchFamily="2" charset="-78"/>
              </a:rPr>
              <a:t>- تصاوير کتاب/ کتابچه</a:t>
            </a:r>
            <a:endParaRPr lang="en-US" b="1" dirty="0" smtClean="0">
              <a:solidFill>
                <a:schemeClr val="accent2">
                  <a:lumMod val="40000"/>
                  <a:lumOff val="60000"/>
                </a:schemeClr>
              </a:solidFill>
              <a:cs typeface="B Titr" pitchFamily="2" charset="-78"/>
            </a:endParaRPr>
          </a:p>
          <a:p>
            <a:r>
              <a:rPr lang="ar-SA" b="1" dirty="0" smtClean="0">
                <a:cs typeface="B Yagut" pitchFamily="2" charset="-78"/>
              </a:rPr>
              <a:t>1.  به هر ميزان (در حد معقول) که بيشتر از تصاوير و جداول استفاده شده است، امتياز بيشتري اختصاص </a:t>
            </a:r>
            <a:r>
              <a:rPr lang="ar-SA" b="1" dirty="0" smtClean="0">
                <a:cs typeface="B Yagut" pitchFamily="2" charset="-78"/>
              </a:rPr>
              <a:t>دهيد.</a:t>
            </a:r>
            <a:r>
              <a:rPr lang="fa-IR" b="1" dirty="0" smtClean="0">
                <a:cs typeface="B Yagut" pitchFamily="2" charset="-78"/>
              </a:rPr>
              <a:t>ژ</a:t>
            </a:r>
          </a:p>
          <a:p>
            <a:endParaRPr lang="en-US" b="1" dirty="0" smtClean="0">
              <a:cs typeface="B Yagut" pitchFamily="2" charset="-78"/>
            </a:endParaRPr>
          </a:p>
          <a:p>
            <a:r>
              <a:rPr lang="ar-SA" b="1" dirty="0" smtClean="0">
                <a:cs typeface="B Yagut" pitchFamily="2" charset="-78"/>
              </a:rPr>
              <a:t>2.  آيا تمامي تصاوير و جداول و .... داراي توضيحات مي باشند. آيا اين توضيحات کامل است؟</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3.  در جستجوي آدرس و يا مجوز ذکر تصاوير ، نمودار ها و ... باشيد. در صورت ذکر آن ها نمره 5 را اختصاص دهيد.</a:t>
            </a:r>
            <a:endParaRPr lang="en-US" b="1" dirty="0" smtClean="0">
              <a:cs typeface="B Yagut" pitchFamily="2" charset="-78"/>
            </a:endParaRPr>
          </a:p>
          <a:p>
            <a:endParaRPr lang="fa-I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a:bodyPr>
          <a:lstStyle/>
          <a:p>
            <a:r>
              <a:rPr lang="en-US" b="1" dirty="0" smtClean="0">
                <a:solidFill>
                  <a:schemeClr val="accent2">
                    <a:lumMod val="40000"/>
                    <a:lumOff val="60000"/>
                  </a:schemeClr>
                </a:solidFill>
                <a:cs typeface="B Titr" pitchFamily="2" charset="-78"/>
              </a:rPr>
              <a:t>f</a:t>
            </a:r>
            <a:r>
              <a:rPr lang="ar-SA" b="1" dirty="0" smtClean="0">
                <a:solidFill>
                  <a:schemeClr val="accent2">
                    <a:lumMod val="40000"/>
                    <a:lumOff val="60000"/>
                  </a:schemeClr>
                </a:solidFill>
                <a:cs typeface="B Titr" pitchFamily="2" charset="-78"/>
              </a:rPr>
              <a:t>.  منابع کتاب / کتابچه</a:t>
            </a:r>
            <a:endParaRPr lang="en-US" b="1" dirty="0" smtClean="0">
              <a:solidFill>
                <a:schemeClr val="accent2">
                  <a:lumMod val="40000"/>
                  <a:lumOff val="60000"/>
                </a:schemeClr>
              </a:solidFill>
              <a:cs typeface="B Titr" pitchFamily="2" charset="-78"/>
            </a:endParaRPr>
          </a:p>
          <a:p>
            <a:r>
              <a:rPr lang="ar-SA" b="1" dirty="0" smtClean="0">
                <a:cs typeface="B Yagut" pitchFamily="2" charset="-78"/>
              </a:rPr>
              <a:t>1</a:t>
            </a:r>
            <a:r>
              <a:rPr lang="ar-SA" b="1" dirty="0" smtClean="0">
                <a:cs typeface="B Yagut" pitchFamily="2" charset="-78"/>
              </a:rPr>
              <a:t>.  لازم است که به انتهاب هر فصل مراجعه نماييد و وجود يا عدم وجود منابع کتاب را بررسي کنيد</a:t>
            </a:r>
            <a:r>
              <a:rPr lang="ar-SA" b="1" dirty="0" smtClean="0">
                <a:cs typeface="B Yagut" pitchFamily="2" charset="-78"/>
              </a:rPr>
              <a:t>.</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2</a:t>
            </a:r>
            <a:r>
              <a:rPr lang="ar-SA" b="1" dirty="0" smtClean="0">
                <a:cs typeface="B Yagut" pitchFamily="2" charset="-78"/>
              </a:rPr>
              <a:t>.  لازم است که در تمامي فصول، از يک روش منبع نويسي (براي مثال سيستم ونکور يا آکسفورد) استفاده شده باشد</a:t>
            </a:r>
            <a:r>
              <a:rPr lang="ar-SA" b="1" dirty="0" smtClean="0">
                <a:cs typeface="B Yagut" pitchFamily="2" charset="-78"/>
              </a:rPr>
              <a:t>.</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3</a:t>
            </a:r>
            <a:r>
              <a:rPr lang="ar-SA" b="1" dirty="0" smtClean="0">
                <a:cs typeface="B Yagut" pitchFamily="2" charset="-78"/>
              </a:rPr>
              <a:t>. </a:t>
            </a:r>
            <a:r>
              <a:rPr lang="ar-SA" b="1" dirty="0" smtClean="0">
                <a:cs typeface="B Yagut" pitchFamily="2" charset="-78"/>
              </a:rPr>
              <a:t>منظور </a:t>
            </a:r>
            <a:r>
              <a:rPr lang="ar-SA" b="1" dirty="0" smtClean="0">
                <a:cs typeface="B Yagut" pitchFamily="2" charset="-78"/>
              </a:rPr>
              <a:t>از منابع مفيد و مطالعه بيشتر، ارجاع خواننده مشتاق براي دانستن بيشتر به مطالب علمي تخصصي تر است.</a:t>
            </a:r>
            <a:endParaRPr lang="en-US" b="1" dirty="0" smtClean="0">
              <a:cs typeface="B Yagut" pitchFamily="2"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714488"/>
            <a:ext cx="8229600" cy="4525963"/>
          </a:xfrm>
        </p:spPr>
        <p:txBody>
          <a:bodyPr>
            <a:normAutofit/>
          </a:bodyPr>
          <a:lstStyle/>
          <a:p>
            <a:r>
              <a:rPr lang="ar-SA" b="1" dirty="0" smtClean="0">
                <a:cs typeface="B Yagut" pitchFamily="2" charset="-78"/>
              </a:rPr>
              <a:t>1.  به منظور بررسي وجود يا عدم وجود فهرست نمايه (</a:t>
            </a:r>
            <a:r>
              <a:rPr lang="en-US" b="1" dirty="0" smtClean="0">
                <a:cs typeface="B Yagut" pitchFamily="2" charset="-78"/>
              </a:rPr>
              <a:t>Index</a:t>
            </a:r>
            <a:r>
              <a:rPr lang="ar-SA" b="1" dirty="0" smtClean="0">
                <a:cs typeface="B Yagut" pitchFamily="2" charset="-78"/>
              </a:rPr>
              <a:t>) به انتهاي کتاب/ کتابچه مراجعه نماييد.</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2.  واژگان کليدي مرتبط تا چه حد در فهرست نمايه ذکر شده است؟</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3.  منظور از دقيق بودن فهرست‌ نمايه كتاب‌ / کتابچه، فراهم کردن ارجاع دقيق به صفحات کتاب مي باشد.</a:t>
            </a:r>
            <a:endParaRPr lang="fa-IR" b="1" dirty="0" smtClean="0">
              <a:cs typeface="B Yagut" pitchFamily="2" charset="-78"/>
            </a:endParaRPr>
          </a:p>
          <a:p>
            <a:endParaRPr lang="fa-IR" dirty="0"/>
          </a:p>
        </p:txBody>
      </p:sp>
      <p:sp>
        <p:nvSpPr>
          <p:cNvPr id="2" name="Title 1"/>
          <p:cNvSpPr>
            <a:spLocks noGrp="1"/>
          </p:cNvSpPr>
          <p:nvPr>
            <p:ph type="title"/>
          </p:nvPr>
        </p:nvSpPr>
        <p:spPr>
          <a:xfrm>
            <a:off x="500034" y="357166"/>
            <a:ext cx="8229600" cy="1219200"/>
          </a:xfrm>
        </p:spPr>
        <p:txBody>
          <a:bodyPr>
            <a:normAutofit fontScale="90000"/>
          </a:bodyPr>
          <a:lstStyle/>
          <a:p>
            <a:pPr algn="ctr"/>
            <a:r>
              <a:rPr lang="ar-SA" b="1" dirty="0" smtClean="0">
                <a:solidFill>
                  <a:schemeClr val="tx2">
                    <a:lumMod val="75000"/>
                  </a:schemeClr>
                </a:solidFill>
                <a:cs typeface="B Titr" pitchFamily="2" charset="-78"/>
              </a:rPr>
              <a:t> </a:t>
            </a:r>
            <a:r>
              <a:rPr lang="en-US" b="1" dirty="0" smtClean="0">
                <a:solidFill>
                  <a:schemeClr val="tx2">
                    <a:lumMod val="75000"/>
                  </a:schemeClr>
                </a:solidFill>
                <a:cs typeface="B Titr" pitchFamily="2" charset="-78"/>
              </a:rPr>
              <a:t>g</a:t>
            </a:r>
            <a:r>
              <a:rPr lang="ar-SA" b="1" dirty="0" smtClean="0">
                <a:solidFill>
                  <a:schemeClr val="tx2">
                    <a:lumMod val="75000"/>
                  </a:schemeClr>
                </a:solidFill>
                <a:cs typeface="B Titr" pitchFamily="2" charset="-78"/>
              </a:rPr>
              <a:t>. فهرست نمايه  (</a:t>
            </a:r>
            <a:r>
              <a:rPr lang="en-US" b="1" dirty="0" smtClean="0">
                <a:solidFill>
                  <a:schemeClr val="tx2">
                    <a:lumMod val="75000"/>
                  </a:schemeClr>
                </a:solidFill>
                <a:cs typeface="B Titr" pitchFamily="2" charset="-78"/>
              </a:rPr>
              <a:t>Index</a:t>
            </a:r>
            <a:r>
              <a:rPr lang="ar-SA" b="1" dirty="0" smtClean="0">
                <a:solidFill>
                  <a:schemeClr val="tx2">
                    <a:lumMod val="75000"/>
                  </a:schemeClr>
                </a:solidFill>
                <a:cs typeface="B Titr" pitchFamily="2" charset="-78"/>
              </a:rPr>
              <a:t>)  کتاب / کتابچه</a:t>
            </a:r>
            <a:r>
              <a:rPr lang="en-US" b="1" dirty="0" smtClean="0">
                <a:cs typeface="B Titr" pitchFamily="2" charset="-78"/>
              </a:rPr>
              <a:t/>
            </a:r>
            <a:br>
              <a:rPr lang="en-US" b="1" dirty="0" smtClean="0">
                <a:cs typeface="B Titr" pitchFamily="2" charset="-78"/>
              </a:rPr>
            </a:br>
            <a:endParaRPr lang="fa-I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ar-SA" b="1" dirty="0" smtClean="0"/>
              <a:t>1</a:t>
            </a:r>
            <a:r>
              <a:rPr lang="ar-SA" b="1" dirty="0" smtClean="0">
                <a:cs typeface="B Yagut" pitchFamily="2" charset="-78"/>
              </a:rPr>
              <a:t>. جلد کتاب به انتخاب آن از قفسه کتابخانه و کتابفروشي کمک مي کند؟ </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2. اگر چه اين سئوال نيز تخصصي است و به نظر مي رسد که نياز به يک ارزياب گرافيست داشته باشد، اما به نظر شما طراحي جلد موضوع را انتقال مي دهد؟</a:t>
            </a:r>
            <a:endParaRPr lang="fa-IR" b="1" dirty="0" smtClean="0">
              <a:cs typeface="B Yagut" pitchFamily="2" charset="-78"/>
            </a:endParaRPr>
          </a:p>
          <a:p>
            <a:endParaRPr lang="en-US" b="1" dirty="0" smtClean="0">
              <a:cs typeface="B Yagut" pitchFamily="2" charset="-78"/>
            </a:endParaRPr>
          </a:p>
          <a:p>
            <a:r>
              <a:rPr lang="ar-SA" b="1" dirty="0" smtClean="0">
                <a:cs typeface="B Yagut" pitchFamily="2" charset="-78"/>
              </a:rPr>
              <a:t>3. آيا از حاشيه‌ها، سربرگ و پاورقي ها استفاده شده است؟ به ميزان استفاده بيشتر نمره اضافه کنيد.</a:t>
            </a:r>
            <a:endParaRPr lang="fa-IR" b="1" dirty="0">
              <a:cs typeface="B Yagut" pitchFamily="2" charset="-78"/>
            </a:endParaRPr>
          </a:p>
        </p:txBody>
      </p:sp>
      <p:sp>
        <p:nvSpPr>
          <p:cNvPr id="2" name="Title 1"/>
          <p:cNvSpPr>
            <a:spLocks noGrp="1"/>
          </p:cNvSpPr>
          <p:nvPr>
            <p:ph type="title"/>
          </p:nvPr>
        </p:nvSpPr>
        <p:spPr>
          <a:xfrm>
            <a:off x="357158" y="571480"/>
            <a:ext cx="8229600" cy="1219200"/>
          </a:xfrm>
        </p:spPr>
        <p:txBody>
          <a:bodyPr>
            <a:normAutofit fontScale="90000"/>
          </a:bodyPr>
          <a:lstStyle/>
          <a:p>
            <a:pPr algn="r"/>
            <a:r>
              <a:rPr lang="ar-SA" b="1" dirty="0" smtClean="0">
                <a:solidFill>
                  <a:schemeClr val="tx2">
                    <a:lumMod val="75000"/>
                  </a:schemeClr>
                </a:solidFill>
                <a:cs typeface="B Titr" pitchFamily="2" charset="-78"/>
              </a:rPr>
              <a:t> </a:t>
            </a:r>
            <a:r>
              <a:rPr lang="en-US" b="1" dirty="0" smtClean="0">
                <a:solidFill>
                  <a:schemeClr val="tx2">
                    <a:lumMod val="75000"/>
                  </a:schemeClr>
                </a:solidFill>
                <a:cs typeface="B Titr" pitchFamily="2" charset="-78"/>
              </a:rPr>
              <a:t>h</a:t>
            </a:r>
            <a:r>
              <a:rPr lang="ar-SA" b="1" dirty="0" smtClean="0">
                <a:solidFill>
                  <a:schemeClr val="tx2">
                    <a:lumMod val="75000"/>
                  </a:schemeClr>
                </a:solidFill>
                <a:cs typeface="B Titr" pitchFamily="2" charset="-78"/>
              </a:rPr>
              <a:t>. طراحي صفحات و جلد کتاب / کتابچه</a:t>
            </a:r>
            <a:r>
              <a:rPr lang="en-US" dirty="0" smtClean="0">
                <a:solidFill>
                  <a:schemeClr val="tx2">
                    <a:lumMod val="75000"/>
                  </a:schemeClr>
                </a:solidFill>
                <a:cs typeface="B Titr" pitchFamily="2" charset="-78"/>
              </a:rPr>
              <a:t/>
            </a:r>
            <a:br>
              <a:rPr lang="en-US" dirty="0" smtClean="0">
                <a:solidFill>
                  <a:schemeClr val="tx2">
                    <a:lumMod val="75000"/>
                  </a:schemeClr>
                </a:solidFill>
                <a:cs typeface="B Titr" pitchFamily="2" charset="-78"/>
              </a:rPr>
            </a:br>
            <a:endParaRPr lang="fa-IR" dirty="0">
              <a:solidFill>
                <a:schemeClr val="tx2">
                  <a:lumMod val="75000"/>
                </a:schemeClr>
              </a:solidFill>
              <a:cs typeface="B Titr" pitchFamily="2" charset="-7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5643578"/>
          </a:xfrm>
        </p:spPr>
        <p:txBody>
          <a:bodyPr>
            <a:normAutofit/>
          </a:bodyPr>
          <a:lstStyle/>
          <a:p>
            <a:r>
              <a:rPr lang="fa-IR" b="1" dirty="0" smtClean="0">
                <a:cs typeface="B Mitra" pitchFamily="2" charset="-78"/>
              </a:rPr>
              <a:t> 1.  فونت‌هاي‌ بكار رفته در متن پوستر تا چه حد خوانا هستند؟ </a:t>
            </a:r>
          </a:p>
          <a:p>
            <a:endParaRPr lang="fa-IR" b="1" dirty="0" smtClean="0">
              <a:cs typeface="B Mitra" pitchFamily="2" charset="-78"/>
            </a:endParaRPr>
          </a:p>
          <a:p>
            <a:r>
              <a:rPr lang="fa-IR" b="1" dirty="0" smtClean="0">
                <a:cs typeface="B Mitra" pitchFamily="2" charset="-78"/>
              </a:rPr>
              <a:t>  2.  تعداد فونت هاي بكار رفته در متن پوستر مناسب است (حداكثر 3 فونت متفاوت) ؟ </a:t>
            </a:r>
          </a:p>
          <a:p>
            <a:endParaRPr lang="fa-IR" b="1" dirty="0" smtClean="0">
              <a:cs typeface="B Mitra" pitchFamily="2" charset="-78"/>
            </a:endParaRPr>
          </a:p>
          <a:p>
            <a:r>
              <a:rPr lang="fa-IR" b="1" dirty="0" smtClean="0">
                <a:cs typeface="B Mitra" pitchFamily="2" charset="-78"/>
              </a:rPr>
              <a:t>  3.  اندازه فونت ها ( و نيز استفاده از فونت هاي درشت و ايتاليك) در متن پوستر تا چه حد با اهميت جملات ارتباط دارد؟ </a:t>
            </a:r>
          </a:p>
          <a:p>
            <a:endParaRPr lang="fa-IR" b="1" dirty="0" smtClean="0">
              <a:cs typeface="B Mitra" pitchFamily="2" charset="-78"/>
            </a:endParaRPr>
          </a:p>
          <a:p>
            <a:r>
              <a:rPr lang="fa-IR" b="1" dirty="0" smtClean="0">
                <a:cs typeface="B Mitra" pitchFamily="2" charset="-78"/>
              </a:rPr>
              <a:t>4.  كادربندي‌ و نشانه‌ گذاري‌ متن پوستر چگونه است ؟</a:t>
            </a:r>
          </a:p>
          <a:p>
            <a:r>
              <a:rPr lang="fa-IR" b="1" dirty="0" smtClean="0">
                <a:cs typeface="B Mitra" pitchFamily="2" charset="-78"/>
              </a:rPr>
              <a:t>‌ </a:t>
            </a:r>
          </a:p>
          <a:p>
            <a:r>
              <a:rPr lang="fa-IR" b="1" dirty="0" smtClean="0">
                <a:cs typeface="B Mitra" pitchFamily="2" charset="-78"/>
              </a:rPr>
              <a:t>  </a:t>
            </a:r>
            <a:endParaRPr lang="fa-IR" b="1" dirty="0">
              <a:cs typeface="B Mitra" pitchFamily="2" charset="-78"/>
            </a:endParaRPr>
          </a:p>
        </p:txBody>
      </p:sp>
      <p:sp>
        <p:nvSpPr>
          <p:cNvPr id="2" name="Title 1"/>
          <p:cNvSpPr>
            <a:spLocks noGrp="1"/>
          </p:cNvSpPr>
          <p:nvPr>
            <p:ph type="title"/>
          </p:nvPr>
        </p:nvSpPr>
        <p:spPr>
          <a:xfrm>
            <a:off x="500034" y="428604"/>
            <a:ext cx="8229600" cy="1143000"/>
          </a:xfrm>
        </p:spPr>
        <p:txBody>
          <a:bodyPr>
            <a:normAutofit fontScale="90000"/>
          </a:bodyPr>
          <a:lstStyle/>
          <a:p>
            <a:pPr algn="r"/>
            <a:r>
              <a:rPr lang="en-US" b="1" dirty="0" smtClean="0">
                <a:solidFill>
                  <a:schemeClr val="tx2">
                    <a:lumMod val="75000"/>
                  </a:schemeClr>
                </a:solidFill>
                <a:cs typeface="B Titr" pitchFamily="2" charset="-78"/>
              </a:rPr>
              <a:t>b</a:t>
            </a:r>
            <a:r>
              <a:rPr lang="fa-IR" b="1" dirty="0" smtClean="0">
                <a:solidFill>
                  <a:schemeClr val="tx2">
                    <a:lumMod val="75000"/>
                  </a:schemeClr>
                </a:solidFill>
                <a:cs typeface="B Titr" pitchFamily="2" charset="-78"/>
              </a:rPr>
              <a:t>- متن پوستر </a:t>
            </a:r>
            <a:r>
              <a:rPr lang="en-US" dirty="0" smtClean="0">
                <a:cs typeface="B Titr" pitchFamily="2" charset="-78"/>
              </a:rPr>
              <a:t/>
            </a:r>
            <a:br>
              <a:rPr lang="en-US" dirty="0" smtClean="0">
                <a:cs typeface="B Titr" pitchFamily="2" charset="-78"/>
              </a:rPr>
            </a:br>
            <a:endParaRPr lang="fa-IR" dirty="0">
              <a:cs typeface="B Titr" pitchFamily="2" charset="-7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28670"/>
            <a:ext cx="8229600" cy="5167330"/>
          </a:xfrm>
        </p:spPr>
        <p:txBody>
          <a:bodyPr/>
          <a:lstStyle/>
          <a:p>
            <a:r>
              <a:rPr lang="fa-IR" b="1" dirty="0" smtClean="0">
                <a:cs typeface="B Mitra" pitchFamily="2" charset="-78"/>
              </a:rPr>
              <a:t>5.  فضاي اختصاص يافته به متن‌/  اجزاي‌گرافيكي‌ / فضاي‌ خالي‌ تا چه حد هماهنگ مي باشد  ؟</a:t>
            </a:r>
          </a:p>
          <a:p>
            <a:endParaRPr lang="fa-IR" b="1" dirty="0" smtClean="0">
              <a:cs typeface="B Mitra" pitchFamily="2" charset="-78"/>
            </a:endParaRPr>
          </a:p>
          <a:p>
            <a:r>
              <a:rPr lang="fa-IR" b="1" dirty="0" smtClean="0">
                <a:cs typeface="B Mitra" pitchFamily="2" charset="-78"/>
              </a:rPr>
              <a:t>   6.  آيا متن پوستر حاوي منابع مطالب مي باشد ؟ </a:t>
            </a:r>
            <a:endParaRPr lang="fa-IR" b="1" dirty="0" smtClean="0">
              <a:cs typeface="B Mitra" pitchFamily="2" charset="-78"/>
            </a:endParaRPr>
          </a:p>
          <a:p>
            <a:endParaRPr lang="fa-IR" b="1" dirty="0" smtClean="0">
              <a:cs typeface="B Mitra" pitchFamily="2" charset="-78"/>
            </a:endParaRPr>
          </a:p>
          <a:p>
            <a:endParaRPr lang="fa-IR" b="1" dirty="0" smtClean="0">
              <a:cs typeface="B Mitra" pitchFamily="2" charset="-78"/>
            </a:endParaRPr>
          </a:p>
          <a:p>
            <a:r>
              <a:rPr lang="fa-IR" b="1" dirty="0" smtClean="0">
                <a:cs typeface="B Mitra" pitchFamily="2" charset="-78"/>
              </a:rPr>
              <a:t>  7.  آيادر متن پوستر اطلاعات تماس و پيگيري مخاطبين (اعم از آدرس پستي، تلفن، فاكس، </a:t>
            </a:r>
            <a:r>
              <a:rPr lang="en-US" b="1" dirty="0" smtClean="0">
                <a:cs typeface="B Mitra" pitchFamily="2" charset="-78"/>
              </a:rPr>
              <a:t>email، </a:t>
            </a:r>
            <a:r>
              <a:rPr lang="fa-IR" b="1" dirty="0" smtClean="0">
                <a:cs typeface="B Mitra" pitchFamily="2" charset="-78"/>
              </a:rPr>
              <a:t>پايگاه اطلاني اينترنتي ) مي باشد؟ </a:t>
            </a:r>
          </a:p>
          <a:p>
            <a:endParaRPr lang="fa-I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785794"/>
            <a:ext cx="8229600" cy="5483245"/>
          </a:xfrm>
        </p:spPr>
        <p:txBody>
          <a:bodyPr>
            <a:normAutofit lnSpcReduction="10000"/>
          </a:bodyPr>
          <a:lstStyle/>
          <a:p>
            <a:pPr lvl="0"/>
            <a:r>
              <a:rPr lang="fa-IR" b="1" dirty="0" smtClean="0">
                <a:cs typeface="B Yagut" pitchFamily="2" charset="-78"/>
              </a:rPr>
              <a:t>فونت هاي خوانا و زيبا ،حتي الامكان بايد نوع فونتها خوانا و فاقد پيچيدگي باشد ،‌در كل متن يك پوستر حداكثر از3 - 2 فونت بايد استفاده شود . فونتهايي چون </a:t>
            </a:r>
            <a:r>
              <a:rPr lang="en-US" b="1" dirty="0" smtClean="0">
                <a:cs typeface="B Yagut" pitchFamily="2" charset="-78"/>
              </a:rPr>
              <a:t>Arial</a:t>
            </a:r>
            <a:r>
              <a:rPr lang="fa-IR" b="1" dirty="0" smtClean="0">
                <a:cs typeface="B Yagut" pitchFamily="2" charset="-78"/>
              </a:rPr>
              <a:t>، </a:t>
            </a:r>
            <a:r>
              <a:rPr lang="en-US" b="1" dirty="0" err="1" smtClean="0">
                <a:cs typeface="B Yagut" pitchFamily="2" charset="-78"/>
              </a:rPr>
              <a:t>Helveticn</a:t>
            </a:r>
            <a:r>
              <a:rPr lang="fa-IR" b="1" dirty="0" smtClean="0">
                <a:cs typeface="B Yagut" pitchFamily="2" charset="-78"/>
              </a:rPr>
              <a:t>و</a:t>
            </a:r>
            <a:r>
              <a:rPr lang="en-US" b="1" dirty="0" smtClean="0">
                <a:cs typeface="B Yagut" pitchFamily="2" charset="-78"/>
              </a:rPr>
              <a:t>Times</a:t>
            </a:r>
            <a:r>
              <a:rPr lang="fa-IR" b="1" dirty="0" smtClean="0">
                <a:cs typeface="B Yagut" pitchFamily="2" charset="-78"/>
              </a:rPr>
              <a:t> براي اين منظورمناسب هستند.</a:t>
            </a:r>
          </a:p>
          <a:p>
            <a:pPr lvl="0"/>
            <a:endParaRPr lang="en-US" sz="2800" dirty="0" smtClean="0">
              <a:cs typeface="B Yagut" pitchFamily="2" charset="-78"/>
            </a:endParaRPr>
          </a:p>
          <a:p>
            <a:pPr lvl="0"/>
            <a:r>
              <a:rPr lang="fa-IR" b="1" dirty="0" smtClean="0">
                <a:solidFill>
                  <a:schemeClr val="tx2">
                    <a:lumMod val="75000"/>
                  </a:schemeClr>
                </a:solidFill>
                <a:cs typeface="B Yagut" pitchFamily="2" charset="-78"/>
              </a:rPr>
              <a:t>اندازه فونتها به اندازه فونتها ترجيحاً بايد بصورت زير باشد </a:t>
            </a:r>
            <a:r>
              <a:rPr lang="fa-IR" b="1" dirty="0" smtClean="0">
                <a:solidFill>
                  <a:schemeClr val="tx2">
                    <a:lumMod val="75000"/>
                  </a:schemeClr>
                </a:solidFill>
                <a:cs typeface="B Yagut" pitchFamily="2" charset="-78"/>
              </a:rPr>
              <a:t>:</a:t>
            </a:r>
          </a:p>
          <a:p>
            <a:pPr lvl="0"/>
            <a:endParaRPr lang="en-US" sz="2800" dirty="0" smtClean="0">
              <a:solidFill>
                <a:schemeClr val="tx2">
                  <a:lumMod val="75000"/>
                </a:schemeClr>
              </a:solidFill>
              <a:cs typeface="B Yagut" pitchFamily="2" charset="-78"/>
            </a:endParaRPr>
          </a:p>
          <a:p>
            <a:r>
              <a:rPr lang="fa-IR" b="1" dirty="0" smtClean="0">
                <a:cs typeface="B Titr" pitchFamily="2" charset="-78"/>
              </a:rPr>
              <a:t>عنوان : </a:t>
            </a:r>
            <a:r>
              <a:rPr lang="fa-IR" b="1" dirty="0" smtClean="0">
                <a:cs typeface="B Yagut" pitchFamily="2" charset="-78"/>
              </a:rPr>
              <a:t>‌ازفاصله 5/4 الي 5 متري خوانا باشد (سايز 72</a:t>
            </a:r>
            <a:r>
              <a:rPr lang="fa-IR" b="1" dirty="0" smtClean="0">
                <a:cs typeface="B Yagut" pitchFamily="2" charset="-78"/>
              </a:rPr>
              <a:t>)</a:t>
            </a:r>
          </a:p>
          <a:p>
            <a:endParaRPr lang="en-US" sz="2800" dirty="0" smtClean="0">
              <a:cs typeface="B Yagut" pitchFamily="2" charset="-78"/>
            </a:endParaRPr>
          </a:p>
          <a:p>
            <a:r>
              <a:rPr lang="fa-IR" b="1" dirty="0" smtClean="0">
                <a:cs typeface="B Titr" pitchFamily="2" charset="-78"/>
              </a:rPr>
              <a:t>سرفصلها : </a:t>
            </a:r>
            <a:r>
              <a:rPr lang="fa-IR" b="1" dirty="0" smtClean="0">
                <a:cs typeface="B Yagut" pitchFamily="2" charset="-78"/>
              </a:rPr>
              <a:t>‌ازفاصله 3 متري خوانا باشد (سايز48</a:t>
            </a:r>
            <a:r>
              <a:rPr lang="fa-IR" b="1" dirty="0" smtClean="0">
                <a:cs typeface="B Yagut" pitchFamily="2" charset="-78"/>
              </a:rPr>
              <a:t>)</a:t>
            </a:r>
          </a:p>
          <a:p>
            <a:endParaRPr lang="en-US" sz="2800" dirty="0" smtClean="0">
              <a:cs typeface="B Yagut" pitchFamily="2" charset="-78"/>
            </a:endParaRPr>
          </a:p>
          <a:p>
            <a:r>
              <a:rPr lang="fa-IR" b="1" dirty="0" smtClean="0">
                <a:cs typeface="B Titr" pitchFamily="2" charset="-78"/>
              </a:rPr>
              <a:t>متن پوستر: </a:t>
            </a:r>
            <a:r>
              <a:rPr lang="fa-IR" b="1" dirty="0" smtClean="0">
                <a:cs typeface="B Yagut" pitchFamily="2" charset="-78"/>
              </a:rPr>
              <a:t>‌ازفاصله 5/1 متري خوانا باشد (سايزبيشتراز18)</a:t>
            </a:r>
            <a:endParaRPr lang="fa-I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lstStyle/>
          <a:p>
            <a:endParaRPr lang="en-US" sz="2800" dirty="0" smtClean="0">
              <a:cs typeface="B Yagut" pitchFamily="2" charset="-78"/>
            </a:endParaRPr>
          </a:p>
          <a:p>
            <a:pPr lvl="0"/>
            <a:r>
              <a:rPr lang="fa-IR" b="1" dirty="0" smtClean="0">
                <a:solidFill>
                  <a:schemeClr val="accent2">
                    <a:lumMod val="40000"/>
                    <a:lumOff val="60000"/>
                  </a:schemeClr>
                </a:solidFill>
                <a:cs typeface="B Titr" pitchFamily="2" charset="-78"/>
              </a:rPr>
              <a:t>تقسيم فضاها ي موجود :</a:t>
            </a:r>
          </a:p>
          <a:p>
            <a:pPr lvl="0"/>
            <a:r>
              <a:rPr lang="fa-IR" b="1" dirty="0" smtClean="0">
                <a:cs typeface="B Yagut" pitchFamily="2" charset="-78"/>
              </a:rPr>
              <a:t>‌ فضاي يك پوستر ايده آل بايد به شكل زيرتقسيم شود:</a:t>
            </a:r>
            <a:endParaRPr lang="en-US" sz="2800" dirty="0" smtClean="0">
              <a:cs typeface="B Yagut" pitchFamily="2" charset="-78"/>
            </a:endParaRPr>
          </a:p>
          <a:p>
            <a:pPr lvl="1"/>
            <a:r>
              <a:rPr lang="fa-IR" b="1" dirty="0" smtClean="0">
                <a:cs typeface="B Yagut" pitchFamily="2" charset="-78"/>
              </a:rPr>
              <a:t>30-20 %‌ فضاهاي خالي </a:t>
            </a:r>
            <a:endParaRPr lang="en-US" sz="2400" dirty="0" smtClean="0">
              <a:cs typeface="B Yagut" pitchFamily="2" charset="-78"/>
            </a:endParaRPr>
          </a:p>
          <a:p>
            <a:pPr lvl="1"/>
            <a:r>
              <a:rPr lang="fa-IR" b="1" dirty="0" smtClean="0">
                <a:cs typeface="B Yagut" pitchFamily="2" charset="-78"/>
              </a:rPr>
              <a:t>50-40 %‌ فضاي گرافيكي</a:t>
            </a:r>
            <a:endParaRPr lang="en-US" sz="2400" dirty="0" smtClean="0">
              <a:cs typeface="B Yagut" pitchFamily="2" charset="-78"/>
            </a:endParaRPr>
          </a:p>
          <a:p>
            <a:pPr lvl="1"/>
            <a:r>
              <a:rPr lang="fa-IR" b="1" dirty="0" smtClean="0">
                <a:cs typeface="B Yagut" pitchFamily="2" charset="-78"/>
              </a:rPr>
              <a:t>30-20 % براي متن پوستر</a:t>
            </a:r>
            <a:endParaRPr lang="en-US" sz="2400" dirty="0" smtClean="0">
              <a:cs typeface="B Yagut" pitchFamily="2" charset="-78"/>
            </a:endParaRPr>
          </a:p>
          <a:p>
            <a:endParaRPr lang="fa-I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4840303"/>
          </a:xfrm>
        </p:spPr>
        <p:txBody>
          <a:bodyPr>
            <a:normAutofit fontScale="92500"/>
          </a:bodyPr>
          <a:lstStyle/>
          <a:p>
            <a:pPr>
              <a:lnSpc>
                <a:spcPct val="170000"/>
              </a:lnSpc>
            </a:pPr>
            <a:r>
              <a:rPr lang="fa-IR" b="1" dirty="0" smtClean="0">
                <a:cs typeface="B Mitra" pitchFamily="2" charset="-78"/>
              </a:rPr>
              <a:t>دراين قسمت ارزياب ، خوانا بودن و زيبا بودن و فونت ها را مي سنجد و چگونگي استفاده از فونت هاي درشت كه متناسب با محتوای متن نگاشته شده است . ارزيابي مي كند ،</a:t>
            </a:r>
          </a:p>
          <a:p>
            <a:pPr>
              <a:lnSpc>
                <a:spcPct val="170000"/>
              </a:lnSpc>
            </a:pPr>
            <a:endParaRPr lang="fa-IR" b="1" dirty="0" smtClean="0">
              <a:cs typeface="B Mitra" pitchFamily="2" charset="-78"/>
            </a:endParaRPr>
          </a:p>
          <a:p>
            <a:pPr>
              <a:lnSpc>
                <a:spcPct val="170000"/>
              </a:lnSpc>
            </a:pPr>
            <a:r>
              <a:rPr lang="fa-IR" b="1" dirty="0" smtClean="0">
                <a:cs typeface="B Mitra" pitchFamily="2" charset="-78"/>
              </a:rPr>
              <a:t> معمولا درمتن پمفلت و بروشور بيش از 3 نوع فونت نبايد به كار رفته باشد ،همچنين ارزياب باید به نوع صفحه آرايي ، تناسب بين فضاي نوشتاري ، فضاي خالي و قسمت اختصاص يافته به اجزاء گرافيكي ، دقت نمايد.</a:t>
            </a:r>
            <a:endParaRPr lang="en-US" dirty="0" smtClean="0">
              <a:cs typeface="B Mitra" pitchFamily="2" charset="-78"/>
            </a:endParaRPr>
          </a:p>
          <a:p>
            <a:endParaRPr lang="fa-IR" dirty="0"/>
          </a:p>
        </p:txBody>
      </p:sp>
      <p:sp>
        <p:nvSpPr>
          <p:cNvPr id="2" name="Title 1"/>
          <p:cNvSpPr>
            <a:spLocks noGrp="1"/>
          </p:cNvSpPr>
          <p:nvPr>
            <p:ph type="title"/>
          </p:nvPr>
        </p:nvSpPr>
        <p:spPr>
          <a:xfrm>
            <a:off x="285720" y="500042"/>
            <a:ext cx="8229600" cy="1219200"/>
          </a:xfrm>
        </p:spPr>
        <p:txBody>
          <a:bodyPr>
            <a:normAutofit fontScale="90000"/>
          </a:bodyPr>
          <a:lstStyle/>
          <a:p>
            <a:pPr lvl="0" algn="r"/>
            <a:r>
              <a:rPr lang="fa-IR" b="1" dirty="0" smtClean="0">
                <a:solidFill>
                  <a:schemeClr val="tx2">
                    <a:lumMod val="75000"/>
                  </a:schemeClr>
                </a:solidFill>
                <a:cs typeface="B Titr" pitchFamily="2" charset="-78"/>
              </a:rPr>
              <a:t>متن پمفلت / بروشور</a:t>
            </a:r>
            <a:r>
              <a:rPr lang="en-US" dirty="0" smtClean="0">
                <a:solidFill>
                  <a:schemeClr val="tx2">
                    <a:lumMod val="75000"/>
                  </a:schemeClr>
                </a:solidFill>
                <a:cs typeface="B Titr" pitchFamily="2" charset="-78"/>
              </a:rPr>
              <a:t/>
            </a:r>
            <a:br>
              <a:rPr lang="en-US" dirty="0" smtClean="0">
                <a:solidFill>
                  <a:schemeClr val="tx2">
                    <a:lumMod val="75000"/>
                  </a:schemeClr>
                </a:solidFill>
                <a:cs typeface="B Titr" pitchFamily="2" charset="-78"/>
              </a:rPr>
            </a:br>
            <a:endParaRPr lang="fa-IR" dirty="0">
              <a:solidFill>
                <a:schemeClr val="tx2">
                  <a:lumMod val="75000"/>
                </a:schemeClr>
              </a:solidFill>
              <a:cs typeface="B Titr" pitchFamily="2" charset="-7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00108"/>
            <a:ext cx="8229600" cy="5095892"/>
          </a:xfrm>
        </p:spPr>
        <p:txBody>
          <a:bodyPr/>
          <a:lstStyle/>
          <a:p>
            <a:pPr>
              <a:lnSpc>
                <a:spcPct val="170000"/>
              </a:lnSpc>
            </a:pPr>
            <a:r>
              <a:rPr lang="fa-IR" b="1" dirty="0" smtClean="0">
                <a:cs typeface="B Mitra" pitchFamily="2" charset="-78"/>
              </a:rPr>
              <a:t>در سؤال </a:t>
            </a:r>
            <a:r>
              <a:rPr lang="fa-IR" b="1" dirty="0" smtClean="0">
                <a:cs typeface="B Mitra" pitchFamily="2" charset="-78"/>
              </a:rPr>
              <a:t>6 به ترتيب وجود ياعدم وجود منابع مطالب بررسي مي گردد</a:t>
            </a:r>
            <a:r>
              <a:rPr lang="fa-IR" b="1" dirty="0" smtClean="0">
                <a:cs typeface="B Mitra" pitchFamily="2" charset="-78"/>
              </a:rPr>
              <a:t>.</a:t>
            </a:r>
          </a:p>
          <a:p>
            <a:pPr>
              <a:lnSpc>
                <a:spcPct val="170000"/>
              </a:lnSpc>
            </a:pPr>
            <a:endParaRPr lang="en-US" dirty="0" smtClean="0">
              <a:cs typeface="B Mitra" pitchFamily="2" charset="-78"/>
            </a:endParaRPr>
          </a:p>
          <a:p>
            <a:pPr>
              <a:lnSpc>
                <a:spcPct val="170000"/>
              </a:lnSpc>
            </a:pPr>
            <a:r>
              <a:rPr lang="fa-IR" b="1" dirty="0" smtClean="0">
                <a:cs typeface="B Mitra" pitchFamily="2" charset="-78"/>
              </a:rPr>
              <a:t>و در سوال </a:t>
            </a:r>
            <a:r>
              <a:rPr lang="fa-IR" b="1" dirty="0" smtClean="0">
                <a:cs typeface="B Mitra" pitchFamily="2" charset="-78"/>
              </a:rPr>
              <a:t>7 به ميزان اطلاعات ارائه شده به مخاطب جهت دسترسي به واحد ياسازمان مربوطه براساس </a:t>
            </a:r>
            <a:r>
              <a:rPr lang="fa-IR" b="1" dirty="0" smtClean="0">
                <a:cs typeface="B Mitra" pitchFamily="2" charset="-78"/>
              </a:rPr>
              <a:t>منابع </a:t>
            </a:r>
            <a:r>
              <a:rPr lang="fa-IR" b="1" dirty="0" smtClean="0">
                <a:cs typeface="B Mitra" pitchFamily="2" charset="-78"/>
              </a:rPr>
              <a:t>ارتباط سنجش مي شود.</a:t>
            </a:r>
            <a:endParaRPr lang="en-US" dirty="0" smtClean="0">
              <a:cs typeface="B Mitra" pitchFamily="2" charset="-78"/>
            </a:endParaRPr>
          </a:p>
          <a:p>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268931"/>
          </a:xfrm>
        </p:spPr>
        <p:txBody>
          <a:bodyPr>
            <a:normAutofit/>
          </a:bodyPr>
          <a:lstStyle/>
          <a:p>
            <a:pPr lvl="0"/>
            <a:r>
              <a:rPr lang="fa-IR" sz="2800" dirty="0" smtClean="0">
                <a:cs typeface="B Mitra" pitchFamily="2" charset="-78"/>
              </a:rPr>
              <a:t>درمطالعه </a:t>
            </a:r>
            <a:r>
              <a:rPr lang="fa-IR" sz="2800" dirty="0">
                <a:cs typeface="B Mitra" pitchFamily="2" charset="-78"/>
              </a:rPr>
              <a:t>اي كه براي نيازسنجي انجام شده است آيا ميزان شيوع </a:t>
            </a:r>
            <a:r>
              <a:rPr lang="fa-IR" sz="2800" dirty="0" smtClean="0">
                <a:cs typeface="B Mitra" pitchFamily="2" charset="-78"/>
              </a:rPr>
              <a:t>و ميزان </a:t>
            </a:r>
            <a:r>
              <a:rPr lang="fa-IR" sz="2800" dirty="0">
                <a:cs typeface="B Mitra" pitchFamily="2" charset="-78"/>
              </a:rPr>
              <a:t>بروز مشكل مرتبط باسلامت درجامعه اندازه گيري شده است و اندميك يا اپيدميك بودن شكل مرتبط با سلامت درمنطقه مورد نظر توجه شده است</a:t>
            </a:r>
            <a:r>
              <a:rPr lang="fa-IR" sz="2800" dirty="0" smtClean="0">
                <a:cs typeface="B Mitra" pitchFamily="2" charset="-78"/>
              </a:rPr>
              <a:t>.</a:t>
            </a:r>
          </a:p>
          <a:p>
            <a:pPr lvl="0"/>
            <a:endParaRPr lang="en-US" sz="2800" dirty="0">
              <a:cs typeface="B Mitra" pitchFamily="2" charset="-78"/>
            </a:endParaRPr>
          </a:p>
          <a:p>
            <a:pPr lvl="0"/>
            <a:r>
              <a:rPr lang="fa-IR" sz="2800" dirty="0">
                <a:cs typeface="B Mitra" pitchFamily="2" charset="-78"/>
              </a:rPr>
              <a:t>اهميت مشكل مرتبط باسلامت ، شامل بار بيماري ميزان مرگ و مير (</a:t>
            </a:r>
            <a:r>
              <a:rPr lang="en-US" sz="2800" dirty="0">
                <a:cs typeface="B Mitra" pitchFamily="2" charset="-78"/>
              </a:rPr>
              <a:t>mortality</a:t>
            </a:r>
            <a:r>
              <a:rPr lang="fa-IR" sz="2800" dirty="0">
                <a:cs typeface="B Mitra" pitchFamily="2" charset="-78"/>
              </a:rPr>
              <a:t>) ميزان درگيري جمعيت فعال جامعه ، و پر هزينه بودن مداخلات را مي شود.</a:t>
            </a:r>
            <a:endParaRPr lang="en-US" sz="2800" dirty="0">
              <a:cs typeface="B Mitra" pitchFamily="2" charset="-78"/>
            </a:endParaRPr>
          </a:p>
          <a:p>
            <a:pPr lvl="0"/>
            <a:r>
              <a:rPr lang="fa-IR" sz="2800" dirty="0">
                <a:cs typeface="B Mitra" pitchFamily="2" charset="-78"/>
              </a:rPr>
              <a:t>ويژگيهاي جمعيت مرتبط با مشكل بامخاطب كه بايد بررسي شوند ، پراكندگي جغرافيايي ، خصوصيات ژنتيكي خاص ،‌ ميزان مهاجرت و مرگ و مير و مواليد جمعيت و همچنين خصوصيات دموگرافيك و فرهنگي و قوميتي جمعيت مورد نظر را شامل </a:t>
            </a:r>
            <a:r>
              <a:rPr lang="fa-IR" sz="2800" dirty="0" smtClean="0">
                <a:cs typeface="B Mitra" pitchFamily="2" charset="-78"/>
              </a:rPr>
              <a:t>مي شود</a:t>
            </a:r>
            <a:r>
              <a:rPr lang="fa-IR" sz="2800" dirty="0">
                <a:cs typeface="B Mitra" pitchFamily="2" charset="-78"/>
              </a:rPr>
              <a:t>.</a:t>
            </a:r>
            <a:endParaRPr lang="en-US" sz="2800" dirty="0">
              <a:cs typeface="B Mitra" pitchFamily="2" charset="-78"/>
            </a:endParaRPr>
          </a:p>
          <a:p>
            <a:endParaRPr lang="fa-I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a:bodyPr>
          <a:lstStyle/>
          <a:p>
            <a:r>
              <a:rPr lang="en-US" b="1" dirty="0" smtClean="0">
                <a:solidFill>
                  <a:schemeClr val="accent2">
                    <a:lumMod val="40000"/>
                    <a:lumOff val="60000"/>
                  </a:schemeClr>
                </a:solidFill>
                <a:cs typeface="B Titr" pitchFamily="2" charset="-78"/>
              </a:rPr>
              <a:t>A</a:t>
            </a:r>
            <a:r>
              <a:rPr lang="fa-IR" b="1" dirty="0" smtClean="0">
                <a:solidFill>
                  <a:schemeClr val="accent2">
                    <a:lumMod val="40000"/>
                    <a:lumOff val="60000"/>
                  </a:schemeClr>
                </a:solidFill>
                <a:cs typeface="B Titr" pitchFamily="2" charset="-78"/>
              </a:rPr>
              <a:t> صفحه رويي: </a:t>
            </a:r>
            <a:r>
              <a:rPr lang="fa-IR" sz="2800" dirty="0" smtClean="0">
                <a:cs typeface="B Mitra" pitchFamily="2" charset="-78"/>
              </a:rPr>
              <a:t>صفحه اصلي كه معمولاً عنوان بروشور، آرم يا تصويري مرتبط با تهيه كننده يا محتواي بروشور در آن قرار مي گيرد نوشته ها در صفحه اول بايد حداقل باشد .</a:t>
            </a:r>
          </a:p>
          <a:p>
            <a:endParaRPr lang="en-US" dirty="0" smtClean="0"/>
          </a:p>
          <a:p>
            <a:r>
              <a:rPr lang="en-US" b="1" dirty="0" smtClean="0">
                <a:solidFill>
                  <a:schemeClr val="accent2">
                    <a:lumMod val="40000"/>
                    <a:lumOff val="60000"/>
                  </a:schemeClr>
                </a:solidFill>
                <a:cs typeface="B Titr" pitchFamily="2" charset="-78"/>
              </a:rPr>
              <a:t>(B</a:t>
            </a:r>
            <a:r>
              <a:rPr lang="fa-IR" b="1" dirty="0" smtClean="0">
                <a:solidFill>
                  <a:schemeClr val="accent2">
                    <a:lumMod val="40000"/>
                    <a:lumOff val="60000"/>
                  </a:schemeClr>
                </a:solidFill>
                <a:cs typeface="B Titr" pitchFamily="2" charset="-78"/>
              </a:rPr>
              <a:t> صفحه پشتي: </a:t>
            </a:r>
            <a:r>
              <a:rPr lang="fa-IR" dirty="0" smtClean="0">
                <a:cs typeface="B Mitra" pitchFamily="2" charset="-78"/>
              </a:rPr>
              <a:t>تماس با مخاطبين در آن قرار دارد.</a:t>
            </a:r>
          </a:p>
          <a:p>
            <a:endParaRPr lang="en-US" dirty="0" smtClean="0"/>
          </a:p>
          <a:p>
            <a:r>
              <a:rPr lang="en-US" b="1" dirty="0" smtClean="0">
                <a:solidFill>
                  <a:schemeClr val="accent2">
                    <a:lumMod val="40000"/>
                    <a:lumOff val="60000"/>
                  </a:schemeClr>
                </a:solidFill>
                <a:cs typeface="B Titr" pitchFamily="2" charset="-78"/>
              </a:rPr>
              <a:t>(C </a:t>
            </a:r>
            <a:r>
              <a:rPr lang="fa-IR" b="1" dirty="0" smtClean="0">
                <a:solidFill>
                  <a:schemeClr val="accent2">
                    <a:lumMod val="40000"/>
                    <a:lumOff val="60000"/>
                  </a:schemeClr>
                </a:solidFill>
                <a:cs typeface="B Titr" pitchFamily="2" charset="-78"/>
              </a:rPr>
              <a:t>صفحه اول داخل بروشور: </a:t>
            </a:r>
            <a:r>
              <a:rPr lang="fa-IR" dirty="0" smtClean="0">
                <a:cs typeface="B Mitra" pitchFamily="2" charset="-78"/>
              </a:rPr>
              <a:t>اين صفحه بهترين صفحه بروشور است كه در آن بايد هدف اصلي تهيه بروشور و علت انتخاب مخاطب ذكر شود.</a:t>
            </a:r>
          </a:p>
          <a:p>
            <a:endParaRPr lang="en-US" dirty="0" smtClean="0"/>
          </a:p>
          <a:p>
            <a:r>
              <a:rPr lang="en-US" b="1" dirty="0" smtClean="0">
                <a:solidFill>
                  <a:schemeClr val="accent2">
                    <a:lumMod val="40000"/>
                    <a:lumOff val="60000"/>
                  </a:schemeClr>
                </a:solidFill>
              </a:rPr>
              <a:t>(</a:t>
            </a:r>
            <a:r>
              <a:rPr lang="en-US" b="1" dirty="0" smtClean="0">
                <a:solidFill>
                  <a:schemeClr val="accent2">
                    <a:lumMod val="40000"/>
                    <a:lumOff val="60000"/>
                  </a:schemeClr>
                </a:solidFill>
                <a:cs typeface="B Titr" pitchFamily="2" charset="-78"/>
              </a:rPr>
              <a:t>D</a:t>
            </a:r>
            <a:r>
              <a:rPr lang="fa-IR" b="1" dirty="0" smtClean="0">
                <a:solidFill>
                  <a:schemeClr val="accent2">
                    <a:lumMod val="40000"/>
                    <a:lumOff val="60000"/>
                  </a:schemeClr>
                </a:solidFill>
                <a:cs typeface="B Titr" pitchFamily="2" charset="-78"/>
              </a:rPr>
              <a:t> ديگر صفحات بروشور: </a:t>
            </a:r>
            <a:r>
              <a:rPr lang="fa-IR" dirty="0" smtClean="0">
                <a:cs typeface="B Mitra" pitchFamily="2" charset="-78"/>
              </a:rPr>
              <a:t>كه بايد به ترتيب و با توجه به اولويت مطالب بروشور /پمفلت را در خود جاي دهند.</a:t>
            </a:r>
            <a:endParaRPr lang="en-US" dirty="0" smtClean="0">
              <a:cs typeface="B Mitra" pitchFamily="2" charset="-78"/>
            </a:endParaRPr>
          </a:p>
          <a:p>
            <a:endParaRPr lang="fa-I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sz="3200" dirty="0" smtClean="0">
                <a:cs typeface="B Mitra" pitchFamily="2" charset="-78"/>
              </a:rPr>
              <a:t> 1. كيفيت كاغذ يا مقواي بكار رفته در پوستر چگونه است‌؟  </a:t>
            </a:r>
          </a:p>
          <a:p>
            <a:r>
              <a:rPr lang="fa-IR" sz="3200" dirty="0" smtClean="0">
                <a:cs typeface="B Mitra" pitchFamily="2" charset="-78"/>
              </a:rPr>
              <a:t>2. كيفيت چاپ پوستر چگونه است‌؟</a:t>
            </a:r>
          </a:p>
          <a:p>
            <a:r>
              <a:rPr lang="fa-IR" sz="3200" dirty="0" smtClean="0">
                <a:cs typeface="B Mitra" pitchFamily="2" charset="-78"/>
              </a:rPr>
              <a:t>  3.كيفيت استفاده از رنگ در پوستر چگونه است؟ </a:t>
            </a:r>
          </a:p>
          <a:p>
            <a:endParaRPr lang="fa-IR" dirty="0" smtClean="0">
              <a:cs typeface="B Mitra" pitchFamily="2" charset="-78"/>
            </a:endParaRPr>
          </a:p>
          <a:p>
            <a:r>
              <a:rPr lang="fa-IR" b="1" dirty="0" smtClean="0">
                <a:cs typeface="B Yagut" pitchFamily="2" charset="-78"/>
              </a:rPr>
              <a:t>پوستر را مي توان از نظر كيفيت توليد كاغذ يا كيفيت چاپ مورد نظر قرار داد.</a:t>
            </a:r>
            <a:endParaRPr lang="en-US" dirty="0" smtClean="0">
              <a:cs typeface="B Yagut" pitchFamily="2" charset="-78"/>
            </a:endParaRPr>
          </a:p>
          <a:p>
            <a:endParaRPr lang="fa-IR" dirty="0">
              <a:cs typeface="B Mitra" pitchFamily="2" charset="-78"/>
            </a:endParaRPr>
          </a:p>
        </p:txBody>
      </p:sp>
      <p:sp>
        <p:nvSpPr>
          <p:cNvPr id="2" name="Title 1"/>
          <p:cNvSpPr>
            <a:spLocks noGrp="1"/>
          </p:cNvSpPr>
          <p:nvPr>
            <p:ph type="title"/>
          </p:nvPr>
        </p:nvSpPr>
        <p:spPr>
          <a:xfrm>
            <a:off x="500034" y="500042"/>
            <a:ext cx="8229600" cy="1143000"/>
          </a:xfrm>
        </p:spPr>
        <p:txBody>
          <a:bodyPr>
            <a:normAutofit fontScale="90000"/>
          </a:bodyPr>
          <a:lstStyle/>
          <a:p>
            <a:pPr algn="r"/>
            <a:r>
              <a:rPr lang="en-US" b="1" dirty="0" smtClean="0">
                <a:solidFill>
                  <a:schemeClr val="accent2">
                    <a:lumMod val="40000"/>
                    <a:lumOff val="60000"/>
                  </a:schemeClr>
                </a:solidFill>
                <a:cs typeface="B Titr" pitchFamily="2" charset="-78"/>
              </a:rPr>
              <a:t> -c</a:t>
            </a:r>
            <a:r>
              <a:rPr lang="fa-IR" b="1" dirty="0" smtClean="0">
                <a:solidFill>
                  <a:schemeClr val="accent2">
                    <a:lumMod val="40000"/>
                    <a:lumOff val="60000"/>
                  </a:schemeClr>
                </a:solidFill>
                <a:cs typeface="B Titr" pitchFamily="2" charset="-78"/>
              </a:rPr>
              <a:t>كيفيت تهيه پوستر:</a:t>
            </a:r>
            <a:r>
              <a:rPr lang="en-US" dirty="0" smtClean="0">
                <a:solidFill>
                  <a:schemeClr val="accent2">
                    <a:lumMod val="40000"/>
                    <a:lumOff val="60000"/>
                  </a:schemeClr>
                </a:solidFill>
                <a:cs typeface="B Titr" pitchFamily="2" charset="-78"/>
              </a:rPr>
              <a:t/>
            </a:r>
            <a:br>
              <a:rPr lang="en-US" dirty="0" smtClean="0">
                <a:solidFill>
                  <a:schemeClr val="accent2">
                    <a:lumMod val="40000"/>
                    <a:lumOff val="60000"/>
                  </a:schemeClr>
                </a:solidFill>
                <a:cs typeface="B Titr" pitchFamily="2" charset="-78"/>
              </a:rPr>
            </a:br>
            <a:endParaRPr lang="fa-IR" dirty="0">
              <a:solidFill>
                <a:schemeClr val="accent2">
                  <a:lumMod val="40000"/>
                  <a:lumOff val="60000"/>
                </a:schemeClr>
              </a:solidFill>
              <a:cs typeface="B Titr" pitchFamily="2" charset="-78"/>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1285860"/>
            <a:ext cx="8229600" cy="4911741"/>
          </a:xfrm>
        </p:spPr>
        <p:txBody>
          <a:bodyPr>
            <a:normAutofit/>
          </a:bodyPr>
          <a:lstStyle/>
          <a:p>
            <a:r>
              <a:rPr lang="fa-IR" b="1" dirty="0" smtClean="0">
                <a:cs typeface="B Mitra" pitchFamily="2" charset="-78"/>
              </a:rPr>
              <a:t>1- كيفيت تهيه پمفلت / بروشور اعم از كيفيت چاپ ، كاغذ بكار رفته و رنگها همگي بر طراحي زيبايي بروشور مي افزايد . </a:t>
            </a:r>
            <a:r>
              <a:rPr lang="fa-IR" dirty="0" smtClean="0">
                <a:cs typeface="B Mitra" pitchFamily="2" charset="-78"/>
              </a:rPr>
              <a:t>معمولا پمفلت به اندازه </a:t>
            </a:r>
            <a:r>
              <a:rPr lang="en-US" dirty="0" smtClean="0">
                <a:cs typeface="B Mitra" pitchFamily="2" charset="-78"/>
              </a:rPr>
              <a:t>A5</a:t>
            </a:r>
            <a:r>
              <a:rPr lang="fa-IR" dirty="0" smtClean="0">
                <a:cs typeface="B Mitra" pitchFamily="2" charset="-78"/>
              </a:rPr>
              <a:t>  تهيه مي گردد و بروشور براساس اينكه سايز كاغذ بكاررفته چقدر بوده و تعداد تا زدن آن چند بار باشد ،اندازه متفاوت پيدامي كند.</a:t>
            </a:r>
          </a:p>
          <a:p>
            <a:endParaRPr lang="en-US" dirty="0" smtClean="0">
              <a:cs typeface="B Mitra" pitchFamily="2" charset="-78"/>
            </a:endParaRPr>
          </a:p>
          <a:p>
            <a:r>
              <a:rPr lang="fa-IR" b="1" dirty="0" smtClean="0">
                <a:cs typeface="B Mitra" pitchFamily="2" charset="-78"/>
              </a:rPr>
              <a:t>2- كيفيت تاخوردن پمفلت يابروشور : </a:t>
            </a:r>
            <a:r>
              <a:rPr lang="fa-IR" dirty="0" smtClean="0">
                <a:cs typeface="B Mitra" pitchFamily="2" charset="-78"/>
              </a:rPr>
              <a:t>رايجترين حالت تا زدن كاغذ از2  و ايجاد سه سطح مي باشد كه به آن فرم دولا (</a:t>
            </a:r>
            <a:r>
              <a:rPr lang="en-US" dirty="0" err="1" smtClean="0">
                <a:cs typeface="B Mitra" pitchFamily="2" charset="-78"/>
              </a:rPr>
              <a:t>Bifold</a:t>
            </a:r>
            <a:r>
              <a:rPr lang="fa-IR" dirty="0" smtClean="0">
                <a:cs typeface="B Mitra" pitchFamily="2" charset="-78"/>
              </a:rPr>
              <a:t>) گفته مي شود . با اين سبك بروشور داراي چهار بخش مجزا خواهد بود .</a:t>
            </a:r>
            <a:endParaRPr lang="en-US" dirty="0">
              <a:cs typeface="B Mitra" pitchFamily="2" charset="-78"/>
            </a:endParaRPr>
          </a:p>
        </p:txBody>
      </p:sp>
      <p:sp>
        <p:nvSpPr>
          <p:cNvPr id="2" name="Title 1"/>
          <p:cNvSpPr>
            <a:spLocks noGrp="1"/>
          </p:cNvSpPr>
          <p:nvPr>
            <p:ph type="title"/>
          </p:nvPr>
        </p:nvSpPr>
        <p:spPr>
          <a:xfrm>
            <a:off x="428596" y="428604"/>
            <a:ext cx="8229600" cy="1219200"/>
          </a:xfrm>
        </p:spPr>
        <p:txBody>
          <a:bodyPr>
            <a:normAutofit fontScale="90000"/>
          </a:bodyPr>
          <a:lstStyle/>
          <a:p>
            <a:pPr algn="r"/>
            <a:r>
              <a:rPr lang="fa-IR" b="1" dirty="0" smtClean="0">
                <a:solidFill>
                  <a:schemeClr val="tx2">
                    <a:lumMod val="75000"/>
                  </a:schemeClr>
                </a:solidFill>
                <a:cs typeface="B Titr" pitchFamily="2" charset="-78"/>
              </a:rPr>
              <a:t>كيفيت توليد پمفلت/ بروشور :</a:t>
            </a:r>
            <a:r>
              <a:rPr lang="en-US" dirty="0" smtClean="0">
                <a:solidFill>
                  <a:schemeClr val="tx2">
                    <a:lumMod val="75000"/>
                  </a:schemeClr>
                </a:solidFill>
                <a:cs typeface="B Titr" pitchFamily="2" charset="-78"/>
              </a:rPr>
              <a:t/>
            </a:r>
            <a:br>
              <a:rPr lang="en-US" dirty="0" smtClean="0">
                <a:solidFill>
                  <a:schemeClr val="tx2">
                    <a:lumMod val="75000"/>
                  </a:schemeClr>
                </a:solidFill>
                <a:cs typeface="B Titr" pitchFamily="2" charset="-78"/>
              </a:rPr>
            </a:br>
            <a:endParaRPr lang="fa-IR" dirty="0">
              <a:solidFill>
                <a:schemeClr val="tx2">
                  <a:lumMod val="75000"/>
                </a:schemeClr>
              </a:solidFill>
              <a:cs typeface="B Titr" pitchFamily="2" charset="-78"/>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4840303"/>
          </a:xfrm>
        </p:spPr>
        <p:txBody>
          <a:bodyPr/>
          <a:lstStyle/>
          <a:p>
            <a:r>
              <a:rPr lang="fa-IR" b="1" dirty="0" smtClean="0">
                <a:cs typeface="B Mitra" pitchFamily="2" charset="-78"/>
              </a:rPr>
              <a:t>3- </a:t>
            </a:r>
            <a:r>
              <a:rPr lang="fa-IR" b="1" dirty="0" smtClean="0">
                <a:solidFill>
                  <a:schemeClr val="accent2">
                    <a:lumMod val="40000"/>
                    <a:lumOff val="60000"/>
                  </a:schemeClr>
                </a:solidFill>
                <a:cs typeface="B Mitra" pitchFamily="2" charset="-78"/>
              </a:rPr>
              <a:t>كيفيت چاپ پمفلت: </a:t>
            </a:r>
            <a:r>
              <a:rPr lang="fa-IR" dirty="0" smtClean="0">
                <a:cs typeface="B Mitra" pitchFamily="2" charset="-78"/>
              </a:rPr>
              <a:t>بايد به گونه اي باشد كه به خوبي حروف و كلمات قابل خواندن باشند ويژگي در متن اوليه ايجاد شده است.</a:t>
            </a:r>
          </a:p>
          <a:p>
            <a:endParaRPr lang="en-US" dirty="0" smtClean="0">
              <a:cs typeface="B Mitra" pitchFamily="2" charset="-78"/>
            </a:endParaRPr>
          </a:p>
          <a:p>
            <a:r>
              <a:rPr lang="fa-IR" b="1" dirty="0" smtClean="0">
                <a:cs typeface="B Mitra" pitchFamily="2" charset="-78"/>
              </a:rPr>
              <a:t>4- در چاپ پمفلت /بروشور بر اساس اينكه از چند رنگ استفاده شده است (تك رنگ، دو رنگ، سه رنگ) كه همچنين تناسب با محتوا متن و نوشتار داشته باشد، توسط ارزيابي جهت خواهد گرفت.</a:t>
            </a:r>
            <a:endParaRPr lang="en-US" dirty="0" smtClean="0">
              <a:cs typeface="B Mitra" pitchFamily="2" charset="-78"/>
            </a:endParaRPr>
          </a:p>
          <a:p>
            <a:endParaRPr lang="fa-I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dirty="0" smtClean="0">
                <a:cs typeface="B Mitra" pitchFamily="2" charset="-78"/>
              </a:rPr>
              <a:t> </a:t>
            </a:r>
            <a:r>
              <a:rPr lang="fa-IR" b="1" dirty="0" smtClean="0">
                <a:cs typeface="B Mitra" pitchFamily="2" charset="-78"/>
              </a:rPr>
              <a:t>1.   پوستر حاضر تا چه حد از نظرساختار با نمونه هاي مشابه متفاوت است  ؟  </a:t>
            </a:r>
          </a:p>
          <a:p>
            <a:r>
              <a:rPr lang="fa-IR" b="1" dirty="0" smtClean="0">
                <a:cs typeface="B Mitra" pitchFamily="2" charset="-78"/>
              </a:rPr>
              <a:t> 2.   درطراحي  پوستر تا چه حد خلاقیت و نوآوری بكار رفته است  ؟</a:t>
            </a:r>
          </a:p>
          <a:p>
            <a:endParaRPr lang="fa-IR" dirty="0" smtClean="0">
              <a:cs typeface="B Mitra" pitchFamily="2" charset="-78"/>
            </a:endParaRPr>
          </a:p>
          <a:p>
            <a:r>
              <a:rPr lang="fa-IR" b="1" dirty="0" smtClean="0">
                <a:cs typeface="B Yagut" pitchFamily="2" charset="-78"/>
              </a:rPr>
              <a:t> </a:t>
            </a:r>
            <a:r>
              <a:rPr lang="fa-IR" b="1" dirty="0" smtClean="0">
                <a:cs typeface="B Yagut" pitchFamily="2" charset="-78"/>
              </a:rPr>
              <a:t>تا چه </a:t>
            </a:r>
            <a:r>
              <a:rPr lang="fa-IR" b="1" dirty="0" smtClean="0">
                <a:cs typeface="B Yagut" pitchFamily="2" charset="-78"/>
              </a:rPr>
              <a:t>ميزان از الگوهاي خلاق درتهيه پوستر استفاده شده وتا چه ميزان متفاوت بودن پوستر با نمونه ها ي مشابه محسوس است و چه ميزان اين تفاوت اين پوستر را نسبت به ديگر پوسترها  جذاب كرده است.</a:t>
            </a:r>
            <a:endParaRPr lang="en-US" b="1" dirty="0" smtClean="0">
              <a:cs typeface="B Yagut" pitchFamily="2" charset="-78"/>
            </a:endParaRPr>
          </a:p>
          <a:p>
            <a:endParaRPr lang="fa-IR" dirty="0">
              <a:cs typeface="B Mitra" pitchFamily="2" charset="-78"/>
            </a:endParaRPr>
          </a:p>
        </p:txBody>
      </p:sp>
      <p:sp>
        <p:nvSpPr>
          <p:cNvPr id="2" name="Title 1"/>
          <p:cNvSpPr>
            <a:spLocks noGrp="1"/>
          </p:cNvSpPr>
          <p:nvPr>
            <p:ph type="title"/>
          </p:nvPr>
        </p:nvSpPr>
        <p:spPr>
          <a:xfrm>
            <a:off x="428596" y="571480"/>
            <a:ext cx="8229600" cy="1143000"/>
          </a:xfrm>
        </p:spPr>
        <p:txBody>
          <a:bodyPr>
            <a:normAutofit fontScale="90000"/>
          </a:bodyPr>
          <a:lstStyle/>
          <a:p>
            <a:pPr algn="r"/>
            <a:r>
              <a:rPr lang="fa-IR" b="1" dirty="0" smtClean="0">
                <a:solidFill>
                  <a:schemeClr val="tx2">
                    <a:lumMod val="75000"/>
                  </a:schemeClr>
                </a:solidFill>
                <a:cs typeface="B Titr" pitchFamily="2" charset="-78"/>
              </a:rPr>
              <a:t>خلاقيت(</a:t>
            </a:r>
            <a:r>
              <a:rPr lang="en-US" b="1" dirty="0" smtClean="0">
                <a:solidFill>
                  <a:schemeClr val="tx2">
                    <a:lumMod val="75000"/>
                  </a:schemeClr>
                </a:solidFill>
                <a:cs typeface="B Titr" pitchFamily="2" charset="-78"/>
              </a:rPr>
              <a:t>creativity</a:t>
            </a:r>
            <a:r>
              <a:rPr lang="fa-IR" b="1" dirty="0" smtClean="0">
                <a:solidFill>
                  <a:schemeClr val="tx2">
                    <a:lumMod val="75000"/>
                  </a:schemeClr>
                </a:solidFill>
                <a:cs typeface="B Titr" pitchFamily="2" charset="-78"/>
              </a:rPr>
              <a:t>)  :</a:t>
            </a:r>
            <a:r>
              <a:rPr lang="en-US" dirty="0" smtClean="0">
                <a:solidFill>
                  <a:schemeClr val="tx2">
                    <a:lumMod val="75000"/>
                  </a:schemeClr>
                </a:solidFill>
                <a:cs typeface="B Titr" pitchFamily="2" charset="-78"/>
              </a:rPr>
              <a:t/>
            </a:r>
            <a:br>
              <a:rPr lang="en-US" dirty="0" smtClean="0">
                <a:solidFill>
                  <a:schemeClr val="tx2">
                    <a:lumMod val="75000"/>
                  </a:schemeClr>
                </a:solidFill>
                <a:cs typeface="B Titr" pitchFamily="2" charset="-78"/>
              </a:rPr>
            </a:br>
            <a:endParaRPr lang="fa-IR" dirty="0">
              <a:solidFill>
                <a:schemeClr val="tx2">
                  <a:lumMod val="75000"/>
                </a:schemeClr>
              </a:solidFill>
              <a:cs typeface="B Titr" pitchFamily="2" charset="-78"/>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b="1" dirty="0" smtClean="0">
                <a:cs typeface="B Mitra" pitchFamily="2" charset="-78"/>
              </a:rPr>
              <a:t>1.  آيا برنامه اي براي پيش آزمون پمفلت/بروشور در نظر گرفته شده است؟ </a:t>
            </a:r>
            <a:endParaRPr lang="fa-IR" b="1" dirty="0" smtClean="0">
              <a:cs typeface="B Mitra" pitchFamily="2" charset="-78"/>
            </a:endParaRPr>
          </a:p>
          <a:p>
            <a:r>
              <a:rPr lang="fa-IR" b="1" dirty="0" smtClean="0">
                <a:cs typeface="B Mitra" pitchFamily="2" charset="-78"/>
              </a:rPr>
              <a:t>خير </a:t>
            </a:r>
            <a:r>
              <a:rPr lang="fa-IR" b="1" dirty="0" smtClean="0">
                <a:cs typeface="B Mitra" pitchFamily="2" charset="-78"/>
              </a:rPr>
              <a:t>؟      بلي ؟  در صورت مثبت بودن پاسخ به سوالات زير امتياز دهيد؟</a:t>
            </a:r>
          </a:p>
          <a:p>
            <a:endParaRPr lang="fa-IR" dirty="0" smtClean="0">
              <a:cs typeface="B Mitra" pitchFamily="2" charset="-78"/>
            </a:endParaRPr>
          </a:p>
          <a:p>
            <a:r>
              <a:rPr lang="fa-IR" b="1" dirty="0" smtClean="0">
                <a:cs typeface="B Mitra" pitchFamily="2" charset="-78"/>
              </a:rPr>
              <a:t>  2. كيفيت پيش </a:t>
            </a:r>
            <a:r>
              <a:rPr lang="fa-IR" b="1" dirty="0" smtClean="0">
                <a:cs typeface="B Mitra" pitchFamily="2" charset="-78"/>
              </a:rPr>
              <a:t>آزمون </a:t>
            </a:r>
            <a:r>
              <a:rPr lang="fa-IR" b="1" dirty="0" smtClean="0">
                <a:cs typeface="B Mitra" pitchFamily="2" charset="-78"/>
              </a:rPr>
              <a:t>پمفلت/بروشور چگونه است‌؟ </a:t>
            </a:r>
            <a:endParaRPr lang="fa-IR" b="1" dirty="0">
              <a:cs typeface="B Mitra" pitchFamily="2" charset="-78"/>
            </a:endParaRPr>
          </a:p>
        </p:txBody>
      </p:sp>
      <p:sp>
        <p:nvSpPr>
          <p:cNvPr id="2" name="Title 1"/>
          <p:cNvSpPr>
            <a:spLocks noGrp="1"/>
          </p:cNvSpPr>
          <p:nvPr>
            <p:ph type="title"/>
          </p:nvPr>
        </p:nvSpPr>
        <p:spPr/>
        <p:txBody>
          <a:bodyPr>
            <a:normAutofit/>
          </a:bodyPr>
          <a:lstStyle/>
          <a:p>
            <a:pPr algn="r"/>
            <a:r>
              <a:rPr lang="fa-IR" b="1" dirty="0" smtClean="0">
                <a:solidFill>
                  <a:schemeClr val="tx2">
                    <a:lumMod val="75000"/>
                  </a:schemeClr>
                </a:solidFill>
                <a:cs typeface="B Titr" pitchFamily="2" charset="-78"/>
              </a:rPr>
              <a:t>ج) پيش آزمون </a:t>
            </a:r>
            <a:endParaRPr lang="fa-IR" dirty="0">
              <a:solidFill>
                <a:schemeClr val="tx2">
                  <a:lumMod val="75000"/>
                </a:schemeClr>
              </a:solidFill>
              <a:cs typeface="B Titr" pitchFamily="2" charset="-78"/>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a:bodyPr>
          <a:lstStyle/>
          <a:p>
            <a:r>
              <a:rPr lang="fa-IR" sz="5200" b="1" dirty="0" smtClean="0">
                <a:solidFill>
                  <a:schemeClr val="tx2">
                    <a:lumMod val="75000"/>
                  </a:schemeClr>
                </a:solidFill>
                <a:cs typeface="B Titr" pitchFamily="2" charset="-78"/>
              </a:rPr>
              <a:t>اجرا  (</a:t>
            </a:r>
            <a:r>
              <a:rPr lang="en-US" sz="5200" b="1" dirty="0" smtClean="0">
                <a:solidFill>
                  <a:schemeClr val="tx2">
                    <a:lumMod val="75000"/>
                  </a:schemeClr>
                </a:solidFill>
                <a:cs typeface="B Titr" pitchFamily="2" charset="-78"/>
              </a:rPr>
              <a:t>performance</a:t>
            </a:r>
            <a:r>
              <a:rPr lang="fa-IR" sz="5200" b="1" dirty="0" smtClean="0">
                <a:solidFill>
                  <a:schemeClr val="tx2">
                    <a:lumMod val="75000"/>
                  </a:schemeClr>
                </a:solidFill>
                <a:cs typeface="B Titr" pitchFamily="2" charset="-78"/>
              </a:rPr>
              <a:t>)</a:t>
            </a:r>
            <a:endParaRPr lang="fa-IR" dirty="0" smtClean="0">
              <a:solidFill>
                <a:schemeClr val="tx2">
                  <a:lumMod val="75000"/>
                </a:schemeClr>
              </a:solidFill>
              <a:cs typeface="B Mitra" pitchFamily="2" charset="-78"/>
            </a:endParaRPr>
          </a:p>
          <a:p>
            <a:r>
              <a:rPr lang="fa-IR" sz="4000" dirty="0" smtClean="0">
                <a:cs typeface="B Mitra" pitchFamily="2" charset="-78"/>
              </a:rPr>
              <a:t> 1. آيا تيراژ پوستر با تعداد مخاطبين مورد نظر متناسب است ‌؟ </a:t>
            </a:r>
          </a:p>
          <a:p>
            <a:r>
              <a:rPr lang="fa-IR" sz="4000" dirty="0" smtClean="0">
                <a:cs typeface="B Mitra" pitchFamily="2" charset="-78"/>
              </a:rPr>
              <a:t>  2. مكان هاي انتخاب شده براي نصب پوستر تا چه حد براي پوشش مخاطبين مناسب است ‌</a:t>
            </a:r>
            <a:r>
              <a:rPr lang="fa-IR" sz="4000" dirty="0" smtClean="0">
                <a:cs typeface="B Mitra" pitchFamily="2" charset="-78"/>
              </a:rPr>
              <a:t>؟</a:t>
            </a:r>
          </a:p>
          <a:p>
            <a:endParaRPr lang="fa-IR" sz="4000" dirty="0" smtClean="0">
              <a:cs typeface="B Mitra" pitchFamily="2" charset="-78"/>
            </a:endParaRPr>
          </a:p>
          <a:p>
            <a:r>
              <a:rPr lang="fa-IR" sz="4000" dirty="0" smtClean="0">
                <a:cs typeface="B Mitra" pitchFamily="2" charset="-78"/>
              </a:rPr>
              <a:t>   3. آيا زمان نصب پوستر و طول مدت ارائه آنها مناسب بوده است ‌؟ ‌ </a:t>
            </a:r>
            <a:endParaRPr lang="fa-IR" sz="4000" dirty="0">
              <a:cs typeface="B Mitra" pitchFamily="2" charset="-78"/>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a:bodyPr>
          <a:lstStyle/>
          <a:p>
            <a:pPr lvl="0"/>
            <a:r>
              <a:rPr lang="fa-IR" b="1" dirty="0" smtClean="0">
                <a:cs typeface="B Yagut" pitchFamily="2" charset="-78"/>
              </a:rPr>
              <a:t>با توجه به تعداد مخاطبين تيراژ تا چه حد اين جمعيت را پوشش مي دهد.</a:t>
            </a:r>
          </a:p>
          <a:p>
            <a:pPr lvl="0"/>
            <a:r>
              <a:rPr lang="en-US" dirty="0" smtClean="0">
                <a:cs typeface="B Yagut" pitchFamily="2" charset="-78"/>
              </a:rPr>
              <a:t/>
            </a:r>
            <a:br>
              <a:rPr lang="en-US" dirty="0" smtClean="0">
                <a:cs typeface="B Yagut" pitchFamily="2" charset="-78"/>
              </a:rPr>
            </a:br>
            <a:r>
              <a:rPr lang="fa-IR" b="1" dirty="0" smtClean="0">
                <a:cs typeface="B Yagut" pitchFamily="2" charset="-78"/>
              </a:rPr>
              <a:t>مكان هاي انتخاب شده براي نصب پوستر تا چه حد مي تواند ياتوانسته است جمعيت مخاطب راپوشش دهد.</a:t>
            </a:r>
          </a:p>
          <a:p>
            <a:pPr lvl="0"/>
            <a:endParaRPr lang="en-US" dirty="0" smtClean="0">
              <a:cs typeface="B Yagut" pitchFamily="2" charset="-78"/>
            </a:endParaRPr>
          </a:p>
          <a:p>
            <a:pPr lvl="0"/>
            <a:r>
              <a:rPr lang="fa-IR" b="1" dirty="0" smtClean="0">
                <a:cs typeface="B Yagut" pitchFamily="2" charset="-78"/>
              </a:rPr>
              <a:t>زمان انتخاب شده براي توزيع پوسترچقدرمتناسب باپيام ارائه شده درپوسترمي باشد ودراين زمان چه ميزان ازجمعيت مخاطب دردسترس مي باشند كه اين سه جنبه توسط ارزياب سنجش مي گردد.</a:t>
            </a:r>
            <a:endParaRPr lang="en-US" dirty="0" smtClean="0">
              <a:cs typeface="B Yagut" pitchFamily="2" charset="-78"/>
            </a:endParaRPr>
          </a:p>
          <a:p>
            <a:endParaRPr lang="fa-I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fontScale="47500" lnSpcReduction="20000"/>
          </a:bodyPr>
          <a:lstStyle/>
          <a:p>
            <a:endParaRPr lang="fa-IR" b="1" dirty="0" smtClean="0">
              <a:cs typeface="B Mitra" pitchFamily="2" charset="-78"/>
            </a:endParaRPr>
          </a:p>
          <a:p>
            <a:r>
              <a:rPr lang="fa-IR" sz="4600" b="1" dirty="0" smtClean="0">
                <a:solidFill>
                  <a:schemeClr val="tx2">
                    <a:lumMod val="75000"/>
                  </a:schemeClr>
                </a:solidFill>
                <a:cs typeface="B Titr" pitchFamily="2" charset="-78"/>
              </a:rPr>
              <a:t>پمفلت / بروشور</a:t>
            </a:r>
          </a:p>
          <a:p>
            <a:endParaRPr lang="fa-IR" b="1" dirty="0" smtClean="0">
              <a:cs typeface="B Mitra" pitchFamily="2" charset="-78"/>
            </a:endParaRPr>
          </a:p>
          <a:p>
            <a:pPr>
              <a:lnSpc>
                <a:spcPct val="170000"/>
              </a:lnSpc>
            </a:pPr>
            <a:r>
              <a:rPr lang="fa-IR" sz="3400" b="1" dirty="0" smtClean="0">
                <a:cs typeface="B Mitra" pitchFamily="2" charset="-78"/>
              </a:rPr>
              <a:t>در اين قسمت ارزياب موجود بودن پيش آزمون را بررسي مي كند و سنجش مي كنند كه آيا سؤالات طرح شده در پيش آزمون مناسب بوده است (آيا جهت انتخاب شده جهت پيش آزمون تناسب با جمعيت گروه هدف مي باشند يا خير)</a:t>
            </a:r>
          </a:p>
          <a:p>
            <a:pPr>
              <a:lnSpc>
                <a:spcPct val="170000"/>
              </a:lnSpc>
            </a:pPr>
            <a:endParaRPr lang="en-US" sz="3400" dirty="0" smtClean="0">
              <a:cs typeface="B Mitra" pitchFamily="2" charset="-78"/>
            </a:endParaRPr>
          </a:p>
          <a:p>
            <a:pPr lvl="0">
              <a:lnSpc>
                <a:spcPct val="170000"/>
              </a:lnSpc>
            </a:pPr>
            <a:r>
              <a:rPr lang="fa-IR" sz="3400" b="1" dirty="0" smtClean="0">
                <a:cs typeface="B Mitra" pitchFamily="2" charset="-78"/>
              </a:rPr>
              <a:t>با توجه به تعداد مخاطبين به تيتراژ تا چه حد اين جمعيت را پوشش مي دهد.</a:t>
            </a:r>
          </a:p>
          <a:p>
            <a:pPr lvl="0">
              <a:lnSpc>
                <a:spcPct val="170000"/>
              </a:lnSpc>
            </a:pPr>
            <a:endParaRPr lang="en-US" sz="3400" dirty="0" smtClean="0">
              <a:cs typeface="B Mitra" pitchFamily="2" charset="-78"/>
            </a:endParaRPr>
          </a:p>
          <a:p>
            <a:pPr lvl="0">
              <a:lnSpc>
                <a:spcPct val="170000"/>
              </a:lnSpc>
            </a:pPr>
            <a:r>
              <a:rPr lang="fa-IR" sz="3400" b="1" dirty="0" smtClean="0">
                <a:cs typeface="B Mitra" pitchFamily="2" charset="-78"/>
              </a:rPr>
              <a:t>مكان هاي انتخاب شده چقدر مي توانند اين جمعيت را تحت پوشش قرار دهند.</a:t>
            </a:r>
          </a:p>
          <a:p>
            <a:pPr lvl="0">
              <a:lnSpc>
                <a:spcPct val="170000"/>
              </a:lnSpc>
            </a:pPr>
            <a:r>
              <a:rPr lang="fa-IR" sz="3400" b="1" dirty="0" smtClean="0">
                <a:cs typeface="B Mitra" pitchFamily="2" charset="-78"/>
              </a:rPr>
              <a:t> </a:t>
            </a:r>
            <a:endParaRPr lang="en-US" sz="3400" dirty="0" smtClean="0">
              <a:cs typeface="B Mitra" pitchFamily="2" charset="-78"/>
            </a:endParaRPr>
          </a:p>
          <a:p>
            <a:pPr lvl="0">
              <a:lnSpc>
                <a:spcPct val="170000"/>
              </a:lnSpc>
            </a:pPr>
            <a:r>
              <a:rPr lang="fa-IR" sz="3400" b="1" dirty="0" smtClean="0">
                <a:cs typeface="B Mitra" pitchFamily="2" charset="-78"/>
              </a:rPr>
              <a:t>زمان انتخاب شده براي توزيع پمفلت /بروشور چقدر تناسب با پيغام ارايه شده و در دسترس بودن جمعيت مخاطب مي باشد .</a:t>
            </a:r>
            <a:endParaRPr lang="en-US" sz="3400" dirty="0" smtClean="0">
              <a:cs typeface="B Mitra" pitchFamily="2" charset="-78"/>
            </a:endParaRPr>
          </a:p>
          <a:p>
            <a:endParaRPr lang="fa-IR" sz="34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953016"/>
          </a:xfrm>
        </p:spPr>
        <p:txBody>
          <a:bodyPr/>
          <a:lstStyle/>
          <a:p>
            <a:pPr lvl="0">
              <a:lnSpc>
                <a:spcPct val="170000"/>
              </a:lnSpc>
            </a:pPr>
            <a:r>
              <a:rPr lang="fa-IR" sz="2800" b="1" dirty="0" smtClean="0">
                <a:cs typeface="B Mitra" pitchFamily="2" charset="-78"/>
              </a:rPr>
              <a:t>مكان هاي انتخاب شده چقدر مي توانند اين جمعيت را تحت پوشش قرار دهند.</a:t>
            </a:r>
          </a:p>
          <a:p>
            <a:pPr lvl="0">
              <a:lnSpc>
                <a:spcPct val="170000"/>
              </a:lnSpc>
            </a:pPr>
            <a:r>
              <a:rPr lang="fa-IR" sz="2800" b="1" dirty="0" smtClean="0">
                <a:cs typeface="B Mitra" pitchFamily="2" charset="-78"/>
              </a:rPr>
              <a:t> </a:t>
            </a:r>
            <a:endParaRPr lang="en-US" sz="2800" dirty="0" smtClean="0">
              <a:cs typeface="B Mitra" pitchFamily="2" charset="-78"/>
            </a:endParaRPr>
          </a:p>
          <a:p>
            <a:pPr lvl="0">
              <a:lnSpc>
                <a:spcPct val="170000"/>
              </a:lnSpc>
            </a:pPr>
            <a:r>
              <a:rPr lang="fa-IR" sz="2800" b="1" dirty="0" smtClean="0">
                <a:cs typeface="B Mitra" pitchFamily="2" charset="-78"/>
              </a:rPr>
              <a:t>زمان انتخاب شده براي توزيع پمفلت /بروشور چقدر تناسب با پيغام ارايه شده و در دسترس بودن جمعيت مخاطب مي باشد .</a:t>
            </a:r>
            <a:endParaRPr lang="en-US" sz="2800" dirty="0" smtClean="0">
              <a:cs typeface="B Mitra" pitchFamily="2" charset="-78"/>
            </a:endParaRPr>
          </a:p>
          <a:p>
            <a:endParaRPr lang="fa-I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357298"/>
            <a:ext cx="8229600" cy="5214974"/>
          </a:xfrm>
        </p:spPr>
        <p:txBody>
          <a:bodyPr>
            <a:normAutofit fontScale="92500"/>
          </a:bodyPr>
          <a:lstStyle/>
          <a:p>
            <a:pPr>
              <a:buNone/>
            </a:pPr>
            <a:r>
              <a:rPr lang="fa-IR" sz="2800" b="1" dirty="0"/>
              <a:t> 1.  آيا مدارك و مستندات تدوين اهداف آموزشي در دسترس مي باشد؟ خير </a:t>
            </a:r>
            <a:r>
              <a:rPr lang="fa-IR" sz="2800" b="1" dirty="0" smtClean="0"/>
              <a:t>؟      </a:t>
            </a:r>
            <a:r>
              <a:rPr lang="fa-IR" sz="2800" b="1" dirty="0"/>
              <a:t>بلي </a:t>
            </a:r>
            <a:r>
              <a:rPr lang="fa-IR" sz="2800" b="1" dirty="0" smtClean="0"/>
              <a:t>؟  </a:t>
            </a:r>
            <a:r>
              <a:rPr lang="fa-IR" sz="2800" b="1" dirty="0"/>
              <a:t>در صورت مثبت بودن پاسخ به سوالات زير پاسخ </a:t>
            </a:r>
            <a:r>
              <a:rPr lang="fa-IR" sz="2800" b="1" dirty="0" smtClean="0"/>
              <a:t>دهيد</a:t>
            </a:r>
          </a:p>
          <a:p>
            <a:pPr>
              <a:buNone/>
            </a:pPr>
            <a:r>
              <a:rPr lang="fa-IR" sz="2800" dirty="0" smtClean="0"/>
              <a:t> </a:t>
            </a:r>
            <a:r>
              <a:rPr lang="fa-IR" sz="2800" b="1" dirty="0" smtClean="0"/>
              <a:t>2.  </a:t>
            </a:r>
            <a:r>
              <a:rPr lang="fa-IR" sz="2800" b="1" dirty="0"/>
              <a:t>اهداف تا چه حد قابل دسترسي  هستند </a:t>
            </a:r>
            <a:r>
              <a:rPr lang="fa-IR" sz="2800" b="1" dirty="0" smtClean="0"/>
              <a:t>؟</a:t>
            </a:r>
          </a:p>
          <a:p>
            <a:pPr>
              <a:buNone/>
            </a:pPr>
            <a:endParaRPr lang="fa-IR" sz="2800" b="1" dirty="0" smtClean="0"/>
          </a:p>
          <a:p>
            <a:pPr>
              <a:buNone/>
            </a:pPr>
            <a:r>
              <a:rPr lang="fa-IR" sz="2800" b="1" dirty="0" smtClean="0"/>
              <a:t> </a:t>
            </a:r>
            <a:r>
              <a:rPr lang="fa-IR" sz="2800" dirty="0" smtClean="0"/>
              <a:t> </a:t>
            </a:r>
            <a:r>
              <a:rPr lang="fa-IR" sz="2800" b="1" dirty="0"/>
              <a:t>3.  اهداف تا چه حد به اهداف جزيي شامل تعيين نوع تغيير، مدت زمان لازم جهت ايجاد آن و جمعيت هدف) تفكيك شده </a:t>
            </a:r>
            <a:r>
              <a:rPr lang="fa-IR" sz="2800" b="1" dirty="0" smtClean="0"/>
              <a:t>اند</a:t>
            </a:r>
          </a:p>
          <a:p>
            <a:pPr>
              <a:buNone/>
            </a:pPr>
            <a:endParaRPr lang="fa-IR" sz="2800" b="1" dirty="0" smtClean="0"/>
          </a:p>
          <a:p>
            <a:pPr>
              <a:buNone/>
            </a:pPr>
            <a:r>
              <a:rPr lang="fa-IR" sz="2800" dirty="0" smtClean="0"/>
              <a:t> </a:t>
            </a:r>
            <a:r>
              <a:rPr lang="fa-IR" sz="2800" b="1" dirty="0" smtClean="0"/>
              <a:t> </a:t>
            </a:r>
            <a:r>
              <a:rPr lang="fa-IR" sz="2800" b="1" dirty="0"/>
              <a:t>4.  اهداف تا چه حد قابل اندازه گيري هستند </a:t>
            </a:r>
            <a:r>
              <a:rPr lang="fa-IR" sz="2800" b="1" dirty="0" smtClean="0"/>
              <a:t>؟</a:t>
            </a:r>
          </a:p>
          <a:p>
            <a:pPr>
              <a:buNone/>
            </a:pPr>
            <a:endParaRPr lang="fa-IR" sz="2800" b="1" dirty="0" smtClean="0"/>
          </a:p>
          <a:p>
            <a:pPr>
              <a:buNone/>
            </a:pPr>
            <a:r>
              <a:rPr lang="fa-IR" sz="2800" b="1" dirty="0" smtClean="0"/>
              <a:t> </a:t>
            </a:r>
            <a:r>
              <a:rPr lang="fa-IR" sz="2800" dirty="0" smtClean="0"/>
              <a:t> </a:t>
            </a:r>
            <a:r>
              <a:rPr lang="fa-IR" sz="2800" b="1" dirty="0" smtClean="0"/>
              <a:t> </a:t>
            </a:r>
            <a:r>
              <a:rPr lang="fa-IR" sz="2800" b="1" dirty="0"/>
              <a:t>5. آيا اهداف بر اساس مشكلات مرتبط با سلامت اولويت بندي شده اند ؟ </a:t>
            </a:r>
            <a:endParaRPr lang="fa-IR" sz="2800" dirty="0">
              <a:cs typeface="B Mitra" pitchFamily="2" charset="-78"/>
            </a:endParaRPr>
          </a:p>
        </p:txBody>
      </p:sp>
      <p:sp>
        <p:nvSpPr>
          <p:cNvPr id="4" name="Title 1"/>
          <p:cNvSpPr>
            <a:spLocks noGrp="1"/>
          </p:cNvSpPr>
          <p:nvPr>
            <p:ph type="title"/>
          </p:nvPr>
        </p:nvSpPr>
        <p:spPr/>
        <p:txBody>
          <a:bodyPr/>
          <a:lstStyle/>
          <a:p>
            <a:pPr algn="r"/>
            <a:r>
              <a:rPr lang="fa-IR" b="1" dirty="0" smtClean="0">
                <a:solidFill>
                  <a:schemeClr val="tx2">
                    <a:lumMod val="75000"/>
                  </a:schemeClr>
                </a:solidFill>
                <a:cs typeface="B Titr" pitchFamily="2" charset="-78"/>
              </a:rPr>
              <a:t>ب. تدوين اهداف آموزشي </a:t>
            </a:r>
            <a:endParaRPr lang="fa-IR" dirty="0">
              <a:solidFill>
                <a:schemeClr val="tx2">
                  <a:lumMod val="75000"/>
                </a:schemeClr>
              </a:solidFill>
              <a:cs typeface="B Titr" pitchFamily="2" charset="-7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r>
              <a:rPr lang="fa-IR" sz="4400" b="1" dirty="0" smtClean="0">
                <a:solidFill>
                  <a:schemeClr val="tx2">
                    <a:lumMod val="75000"/>
                  </a:schemeClr>
                </a:solidFill>
                <a:cs typeface="B Titr" pitchFamily="2" charset="-78"/>
              </a:rPr>
              <a:t>ارزيابي (</a:t>
            </a:r>
            <a:r>
              <a:rPr lang="en-US" sz="4400" b="1" dirty="0" smtClean="0">
                <a:solidFill>
                  <a:schemeClr val="tx2">
                    <a:lumMod val="75000"/>
                  </a:schemeClr>
                </a:solidFill>
                <a:cs typeface="B Titr" pitchFamily="2" charset="-78"/>
              </a:rPr>
              <a:t>Evaluation</a:t>
            </a:r>
            <a:r>
              <a:rPr lang="fa-IR" sz="4400" b="1" dirty="0" smtClean="0">
                <a:solidFill>
                  <a:schemeClr val="tx2">
                    <a:lumMod val="75000"/>
                  </a:schemeClr>
                </a:solidFill>
                <a:cs typeface="B Titr" pitchFamily="2" charset="-78"/>
              </a:rPr>
              <a:t>)</a:t>
            </a:r>
          </a:p>
          <a:p>
            <a:endParaRPr lang="fa-IR" sz="4400" b="1" dirty="0" smtClean="0">
              <a:solidFill>
                <a:schemeClr val="tx2">
                  <a:lumMod val="75000"/>
                </a:schemeClr>
              </a:solidFill>
              <a:cs typeface="B Titr" pitchFamily="2" charset="-78"/>
            </a:endParaRPr>
          </a:p>
          <a:p>
            <a:r>
              <a:rPr lang="fa-IR" b="1" dirty="0" smtClean="0">
                <a:cs typeface="B Mitra" pitchFamily="2" charset="-78"/>
              </a:rPr>
              <a:t>1.  آيا برنامه اي براي ارزيابي پوستر در نظر گرفته شده است؟ </a:t>
            </a:r>
            <a:endParaRPr lang="fa-IR" b="1" dirty="0" smtClean="0">
              <a:cs typeface="B Mitra" pitchFamily="2" charset="-78"/>
            </a:endParaRPr>
          </a:p>
          <a:p>
            <a:r>
              <a:rPr lang="fa-IR" b="1" dirty="0" smtClean="0">
                <a:cs typeface="B Mitra" pitchFamily="2" charset="-78"/>
              </a:rPr>
              <a:t>خير</a:t>
            </a:r>
            <a:r>
              <a:rPr lang="fa-IR" b="1" dirty="0" smtClean="0">
                <a:cs typeface="B Mitra" pitchFamily="2" charset="-78"/>
              </a:rPr>
              <a:t>؟       بلي؟   در صورت مثبت بودن پاسخ به سوالات زير امتياز دهيد</a:t>
            </a:r>
            <a:r>
              <a:rPr lang="fa-IR" b="1" dirty="0" smtClean="0">
                <a:cs typeface="B Mitra" pitchFamily="2" charset="-78"/>
              </a:rPr>
              <a:t>.</a:t>
            </a:r>
          </a:p>
          <a:p>
            <a:r>
              <a:rPr lang="fa-IR" dirty="0" smtClean="0">
                <a:cs typeface="B Mitra" pitchFamily="2" charset="-78"/>
              </a:rPr>
              <a:t> </a:t>
            </a:r>
            <a:endParaRPr lang="fa-IR" dirty="0" smtClean="0">
              <a:cs typeface="B Mitra" pitchFamily="2" charset="-78"/>
            </a:endParaRPr>
          </a:p>
          <a:p>
            <a:r>
              <a:rPr lang="fa-IR" b="1" dirty="0" smtClean="0">
                <a:cs typeface="B Mitra" pitchFamily="2" charset="-78"/>
              </a:rPr>
              <a:t> 2. ارزيابي پوستر تا چه حد دستيابي به اهداف آموزشي را سنجيده است ‌؟ </a:t>
            </a:r>
            <a:r>
              <a:rPr lang="fa-IR" b="1" dirty="0" smtClean="0">
                <a:cs typeface="B Mitra" pitchFamily="2" charset="-78"/>
              </a:rPr>
              <a:t>‌</a:t>
            </a:r>
          </a:p>
          <a:p>
            <a:r>
              <a:rPr lang="fa-IR" b="1" dirty="0" smtClean="0">
                <a:cs typeface="B Mitra" pitchFamily="2" charset="-78"/>
              </a:rPr>
              <a:t> </a:t>
            </a:r>
            <a:endParaRPr lang="fa-IR" b="1" dirty="0" smtClean="0">
              <a:cs typeface="B Mitra" pitchFamily="2" charset="-78"/>
            </a:endParaRPr>
          </a:p>
          <a:p>
            <a:r>
              <a:rPr lang="fa-IR" dirty="0" smtClean="0">
                <a:cs typeface="B Mitra" pitchFamily="2" charset="-78"/>
              </a:rPr>
              <a:t> </a:t>
            </a:r>
            <a:r>
              <a:rPr lang="fa-IR" b="1" dirty="0" smtClean="0">
                <a:cs typeface="B Mitra" pitchFamily="2" charset="-78"/>
              </a:rPr>
              <a:t>3. ارزيابي پوستر تا چه حد تاثير بر مخاطبين (تغيير دانش، نگرش و رفتار) را سنجيده است ‌؟ </a:t>
            </a:r>
            <a:r>
              <a:rPr lang="fa-IR" b="1" dirty="0" smtClean="0"/>
              <a:t>‌ </a:t>
            </a:r>
            <a:endParaRPr lang="en-US" dirty="0" smtClean="0">
              <a:cs typeface="B Titr" pitchFamily="2" charset="-78"/>
            </a:endParaRPr>
          </a:p>
          <a:p>
            <a:endParaRPr lang="fa-I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ct val="150000"/>
              </a:lnSpc>
            </a:pPr>
            <a:r>
              <a:rPr lang="fa-IR" b="1" dirty="0" smtClean="0">
                <a:cs typeface="B Yagut" pitchFamily="2" charset="-78"/>
              </a:rPr>
              <a:t>برنامه اي كه براي ارزيابي پوستر در نظرگرفته شده است آيا ابزارهاي سنجش را براي نشان دادن رسيدن به هدف آموزشي پيام را دارا است و تاثير پيام را بر مخاطبين از نظر تغيير دانش ،‌ نگرش ،‌ رفتار را مي سنجد كه اين مسائل را ارزياب سنجش خواهد كرد.</a:t>
            </a:r>
            <a:endParaRPr lang="en-US" b="1" dirty="0" smtClean="0">
              <a:cs typeface="B Yagut" pitchFamily="2" charset="-78"/>
            </a:endParaRPr>
          </a:p>
          <a:p>
            <a:endParaRPr lang="fa-IR" dirty="0"/>
          </a:p>
        </p:txBody>
      </p:sp>
      <p:sp>
        <p:nvSpPr>
          <p:cNvPr id="4" name="Title 1"/>
          <p:cNvSpPr>
            <a:spLocks noGrp="1"/>
          </p:cNvSpPr>
          <p:nvPr>
            <p:ph type="title"/>
          </p:nvPr>
        </p:nvSpPr>
        <p:spPr>
          <a:xfrm>
            <a:off x="500034" y="428604"/>
            <a:ext cx="8229600" cy="1143000"/>
          </a:xfrm>
        </p:spPr>
        <p:txBody>
          <a:bodyPr>
            <a:normAutofit fontScale="90000"/>
          </a:bodyPr>
          <a:lstStyle/>
          <a:p>
            <a:pPr algn="r"/>
            <a:r>
              <a:rPr lang="fa-IR" b="1" dirty="0" smtClean="0">
                <a:solidFill>
                  <a:schemeClr val="tx2">
                    <a:lumMod val="75000"/>
                  </a:schemeClr>
                </a:solidFill>
                <a:cs typeface="B Titr" pitchFamily="2" charset="-78"/>
              </a:rPr>
              <a:t>ارزيابي پوستر</a:t>
            </a:r>
            <a:r>
              <a:rPr lang="en-US" dirty="0" smtClean="0">
                <a:solidFill>
                  <a:schemeClr val="tx2">
                    <a:lumMod val="75000"/>
                  </a:schemeClr>
                </a:solidFill>
                <a:cs typeface="B Titr" pitchFamily="2" charset="-78"/>
              </a:rPr>
              <a:t/>
            </a:r>
            <a:br>
              <a:rPr lang="en-US" dirty="0" smtClean="0">
                <a:solidFill>
                  <a:schemeClr val="tx2">
                    <a:lumMod val="75000"/>
                  </a:schemeClr>
                </a:solidFill>
                <a:cs typeface="B Titr" pitchFamily="2" charset="-78"/>
              </a:rPr>
            </a:br>
            <a:endParaRPr lang="fa-IR" dirty="0">
              <a:solidFill>
                <a:schemeClr val="tx2">
                  <a:lumMod val="75000"/>
                </a:schemeClr>
              </a:solidFill>
              <a:cs typeface="B Titr" pitchFamily="2" charset="-78"/>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571612"/>
            <a:ext cx="8229600" cy="4525963"/>
          </a:xfrm>
        </p:spPr>
        <p:txBody>
          <a:bodyPr/>
          <a:lstStyle/>
          <a:p>
            <a:pPr>
              <a:lnSpc>
                <a:spcPct val="150000"/>
              </a:lnSpc>
            </a:pPr>
            <a:r>
              <a:rPr lang="fa-IR" b="1" dirty="0" smtClean="0">
                <a:cs typeface="B Mitra" pitchFamily="2" charset="-78"/>
              </a:rPr>
              <a:t>برنامه اي كه براي ارزيابي پمفلت/بروشور در نظر گرفته شده است  آيا ابزارهاي سنجش را برا ي نشان دادن رسيدن به اهداف آموزش راداراست و تاثير پيام را بر مخاطبين از نظر تغيير دانش و نگرش و رفتار را مي سنجد.</a:t>
            </a:r>
            <a:endParaRPr lang="en-US" b="1" dirty="0" smtClean="0">
              <a:cs typeface="B Mitra" pitchFamily="2" charset="-78"/>
            </a:endParaRPr>
          </a:p>
          <a:p>
            <a:r>
              <a:rPr lang="fa-IR" b="1" dirty="0" smtClean="0"/>
              <a:t> </a:t>
            </a:r>
            <a:endParaRPr lang="en-US" dirty="0" smtClean="0"/>
          </a:p>
          <a:p>
            <a:endParaRPr lang="fa-IR" dirty="0"/>
          </a:p>
        </p:txBody>
      </p:sp>
      <p:sp>
        <p:nvSpPr>
          <p:cNvPr id="2" name="Title 1"/>
          <p:cNvSpPr>
            <a:spLocks noGrp="1"/>
          </p:cNvSpPr>
          <p:nvPr>
            <p:ph type="title"/>
          </p:nvPr>
        </p:nvSpPr>
        <p:spPr>
          <a:xfrm>
            <a:off x="500034" y="642918"/>
            <a:ext cx="8229600" cy="1143000"/>
          </a:xfrm>
        </p:spPr>
        <p:txBody>
          <a:bodyPr>
            <a:normAutofit fontScale="90000"/>
          </a:bodyPr>
          <a:lstStyle/>
          <a:p>
            <a:pPr algn="r"/>
            <a:r>
              <a:rPr lang="fa-IR" b="1" dirty="0" smtClean="0">
                <a:solidFill>
                  <a:schemeClr val="tx2">
                    <a:lumMod val="75000"/>
                  </a:schemeClr>
                </a:solidFill>
                <a:cs typeface="B Titr" pitchFamily="2" charset="-78"/>
              </a:rPr>
              <a:t>ارزيابي </a:t>
            </a:r>
            <a:r>
              <a:rPr lang="fa-IR" b="1" dirty="0" smtClean="0">
                <a:solidFill>
                  <a:schemeClr val="tx2">
                    <a:lumMod val="75000"/>
                  </a:schemeClr>
                </a:solidFill>
                <a:cs typeface="B Titr" pitchFamily="2" charset="-78"/>
              </a:rPr>
              <a:t>پمفلت/بروشور</a:t>
            </a:r>
            <a:r>
              <a:rPr lang="en-US" dirty="0" smtClean="0">
                <a:solidFill>
                  <a:schemeClr val="tx2">
                    <a:lumMod val="75000"/>
                  </a:schemeClr>
                </a:solidFill>
                <a:cs typeface="B Titr" pitchFamily="2" charset="-78"/>
              </a:rPr>
              <a:t/>
            </a:r>
            <a:br>
              <a:rPr lang="en-US" dirty="0" smtClean="0">
                <a:solidFill>
                  <a:schemeClr val="tx2">
                    <a:lumMod val="75000"/>
                  </a:schemeClr>
                </a:solidFill>
                <a:cs typeface="B Titr" pitchFamily="2" charset="-78"/>
              </a:rPr>
            </a:br>
            <a:endParaRPr lang="fa-IR" dirty="0">
              <a:solidFill>
                <a:schemeClr val="tx2">
                  <a:lumMod val="75000"/>
                </a:schemeClr>
              </a:solidFill>
              <a:cs typeface="B Titr" pitchFamily="2" charset="-7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4911741"/>
          </a:xfrm>
        </p:spPr>
        <p:txBody>
          <a:bodyPr>
            <a:normAutofit/>
          </a:bodyPr>
          <a:lstStyle/>
          <a:p>
            <a:r>
              <a:rPr lang="ar-SA" dirty="0" smtClean="0">
                <a:cs typeface="B Mitra" pitchFamily="2" charset="-78"/>
              </a:rPr>
              <a:t>1. – لازم است که رنگ ها مخلوط نشده باشد. کاغذها برش دقيق داشته باشند. کاغذها به يکديگر نچسبيده باشند. صفحات خالي (چاپ نشده) در کتاب نباشد.</a:t>
            </a:r>
            <a:endParaRPr lang="fa-IR" dirty="0" smtClean="0">
              <a:cs typeface="B Mitra" pitchFamily="2" charset="-78"/>
            </a:endParaRPr>
          </a:p>
          <a:p>
            <a:endParaRPr lang="en-US" dirty="0" smtClean="0">
              <a:cs typeface="B Mitra" pitchFamily="2" charset="-78"/>
            </a:endParaRPr>
          </a:p>
          <a:p>
            <a:r>
              <a:rPr lang="ar-SA" dirty="0" smtClean="0">
                <a:cs typeface="B Mitra" pitchFamily="2" charset="-78"/>
              </a:rPr>
              <a:t>2. اگر چه لازم نيست که در تمامي کتاب کتابچه ها از کاغذ گلاسه استفاده شود (و در برخي از کتاب/ کتابچه ها، حتي استفاده از کاغذ کاهي زيبا تر و مناسب تر خواهد بود)، اما در حالت عادي به کاغذ گلاسه نمره بيشتر و به کاغذ کاهي نمره کمتر اختصاص بدهيد</a:t>
            </a:r>
            <a:r>
              <a:rPr lang="ar-SA" dirty="0" smtClean="0">
                <a:cs typeface="B Mitra" pitchFamily="2" charset="-78"/>
              </a:rPr>
              <a:t>.</a:t>
            </a:r>
            <a:endParaRPr lang="fa-IR" dirty="0" smtClean="0">
              <a:cs typeface="B Mitra" pitchFamily="2" charset="-78"/>
            </a:endParaRPr>
          </a:p>
        </p:txBody>
      </p:sp>
      <p:sp>
        <p:nvSpPr>
          <p:cNvPr id="2" name="Title 1"/>
          <p:cNvSpPr>
            <a:spLocks noGrp="1"/>
          </p:cNvSpPr>
          <p:nvPr>
            <p:ph type="title"/>
          </p:nvPr>
        </p:nvSpPr>
        <p:spPr>
          <a:xfrm>
            <a:off x="500034" y="428604"/>
            <a:ext cx="8229600" cy="1219200"/>
          </a:xfrm>
        </p:spPr>
        <p:txBody>
          <a:bodyPr>
            <a:normAutofit fontScale="90000"/>
          </a:bodyPr>
          <a:lstStyle/>
          <a:p>
            <a:pPr algn="r"/>
            <a:r>
              <a:rPr lang="ar-SA" b="1" dirty="0" smtClean="0">
                <a:solidFill>
                  <a:schemeClr val="tx2">
                    <a:lumMod val="75000"/>
                  </a:schemeClr>
                </a:solidFill>
                <a:cs typeface="B Titr" pitchFamily="2" charset="-78"/>
              </a:rPr>
              <a:t>توليد کتاب / کتابچه</a:t>
            </a:r>
            <a:r>
              <a:rPr lang="en-US" dirty="0" smtClean="0">
                <a:solidFill>
                  <a:schemeClr val="tx2">
                    <a:lumMod val="75000"/>
                  </a:schemeClr>
                </a:solidFill>
                <a:cs typeface="B Titr" pitchFamily="2" charset="-78"/>
              </a:rPr>
              <a:t/>
            </a:r>
            <a:br>
              <a:rPr lang="en-US" dirty="0" smtClean="0">
                <a:solidFill>
                  <a:schemeClr val="tx2">
                    <a:lumMod val="75000"/>
                  </a:schemeClr>
                </a:solidFill>
                <a:cs typeface="B Titr" pitchFamily="2" charset="-78"/>
              </a:rPr>
            </a:br>
            <a:endParaRPr lang="fa-IR" dirty="0">
              <a:solidFill>
                <a:schemeClr val="tx2">
                  <a:lumMod val="75000"/>
                </a:schemeClr>
              </a:solidFill>
              <a:cs typeface="B Titr" pitchFamily="2" charset="-78"/>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85794"/>
            <a:ext cx="8229600" cy="5310206"/>
          </a:xfrm>
        </p:spPr>
        <p:txBody>
          <a:bodyPr/>
          <a:lstStyle/>
          <a:p>
            <a:endParaRPr lang="en-US" dirty="0" smtClean="0">
              <a:cs typeface="B Mitra" pitchFamily="2" charset="-78"/>
            </a:endParaRPr>
          </a:p>
          <a:p>
            <a:r>
              <a:rPr lang="ar-SA" dirty="0" smtClean="0">
                <a:cs typeface="B Mitra" pitchFamily="2" charset="-78"/>
              </a:rPr>
              <a:t>3. – مسلما لازم است که قطع کتابي که مطالب مختصري را ارايه مي کند کمتر از قطع کتابي باشد که موضوعي را با تفصيل بيشتر توضيح داده است. آيا اين قاعده رعايت شده است</a:t>
            </a:r>
            <a:r>
              <a:rPr lang="ar-SA" dirty="0" smtClean="0">
                <a:cs typeface="B Mitra" pitchFamily="2" charset="-78"/>
              </a:rPr>
              <a:t>؟</a:t>
            </a:r>
            <a:endParaRPr lang="fa-IR" dirty="0" smtClean="0">
              <a:cs typeface="B Mitra" pitchFamily="2" charset="-78"/>
            </a:endParaRPr>
          </a:p>
          <a:p>
            <a:endParaRPr lang="en-US" dirty="0" smtClean="0">
              <a:cs typeface="B Mitra" pitchFamily="2" charset="-78"/>
            </a:endParaRPr>
          </a:p>
          <a:p>
            <a:r>
              <a:rPr lang="ar-SA" dirty="0" smtClean="0">
                <a:cs typeface="B Mitra" pitchFamily="2" charset="-78"/>
              </a:rPr>
              <a:t>4. آيا کتاب/ کتابچه در کتابفروشي ها در دسترس است؟ آيا به صورت رايگان توزيع مي شود</a:t>
            </a:r>
            <a:r>
              <a:rPr lang="ar-SA" dirty="0" smtClean="0">
                <a:cs typeface="B Mitra" pitchFamily="2" charset="-78"/>
              </a:rPr>
              <a:t>؟</a:t>
            </a:r>
            <a:endParaRPr lang="fa-IR" dirty="0" smtClean="0">
              <a:cs typeface="B Mitra" pitchFamily="2" charset="-78"/>
            </a:endParaRPr>
          </a:p>
          <a:p>
            <a:endParaRPr lang="en-US" dirty="0" smtClean="0">
              <a:cs typeface="B Mitra" pitchFamily="2" charset="-78"/>
            </a:endParaRPr>
          </a:p>
          <a:p>
            <a:r>
              <a:rPr lang="ar-SA" dirty="0" smtClean="0">
                <a:cs typeface="B Mitra" pitchFamily="2" charset="-78"/>
              </a:rPr>
              <a:t>5. قيمت کتاب را با کتابهاي مشابه مقايسه نماييد.</a:t>
            </a:r>
            <a:r>
              <a:rPr lang="ar-SA" b="1" dirty="0" smtClean="0">
                <a:cs typeface="B Mitra" pitchFamily="2" charset="-78"/>
              </a:rPr>
              <a:t>	</a:t>
            </a:r>
            <a:endParaRPr lang="en-US" dirty="0" smtClean="0">
              <a:cs typeface="B Mitra" pitchFamily="2" charset="-78"/>
            </a:endParaRPr>
          </a:p>
          <a:p>
            <a:endParaRPr lang="fa-I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857364"/>
            <a:ext cx="8229600" cy="4340237"/>
          </a:xfrm>
        </p:spPr>
        <p:txBody>
          <a:bodyPr>
            <a:noAutofit/>
          </a:bodyPr>
          <a:lstStyle/>
          <a:p>
            <a:r>
              <a:rPr lang="ar-SA" sz="2800" b="1" dirty="0" smtClean="0">
                <a:cs typeface="B Mitra" pitchFamily="2" charset="-78"/>
              </a:rPr>
              <a:t>1.  لطفا تنها در صورتي به سئوالات بعدي برويد که مستنداتي دال بر ارزيابي وجود داشته باشد.</a:t>
            </a:r>
            <a:endParaRPr lang="fa-IR" sz="2800" b="1" dirty="0" smtClean="0">
              <a:cs typeface="B Mitra" pitchFamily="2" charset="-78"/>
            </a:endParaRPr>
          </a:p>
          <a:p>
            <a:endParaRPr lang="en-US" sz="2800" b="1" dirty="0" smtClean="0">
              <a:cs typeface="B Mitra" pitchFamily="2" charset="-78"/>
            </a:endParaRPr>
          </a:p>
          <a:p>
            <a:r>
              <a:rPr lang="ar-SA" sz="2800" b="1" dirty="0" smtClean="0">
                <a:cs typeface="B Mitra" pitchFamily="2" charset="-78"/>
              </a:rPr>
              <a:t>2. آيا در مستندات ارزيابي، ذکري از سنجش ارزيابي دسترسي به اهداف به ميان آمده است؟</a:t>
            </a:r>
            <a:endParaRPr lang="fa-IR" sz="2800" b="1" dirty="0" smtClean="0">
              <a:cs typeface="B Mitra" pitchFamily="2" charset="-78"/>
            </a:endParaRPr>
          </a:p>
          <a:p>
            <a:endParaRPr lang="en-US" sz="2800" b="1" dirty="0" smtClean="0">
              <a:cs typeface="B Mitra" pitchFamily="2" charset="-78"/>
            </a:endParaRPr>
          </a:p>
          <a:p>
            <a:r>
              <a:rPr lang="ar-SA" sz="2800" b="1" dirty="0" smtClean="0"/>
              <a:t> </a:t>
            </a:r>
            <a:endParaRPr lang="en-US" sz="2800" dirty="0" smtClean="0"/>
          </a:p>
          <a:p>
            <a:r>
              <a:rPr lang="ar-SA" sz="2800" b="1" dirty="0" smtClean="0"/>
              <a:t> </a:t>
            </a:r>
            <a:endParaRPr lang="fa-IR" sz="2800" dirty="0"/>
          </a:p>
        </p:txBody>
      </p:sp>
      <p:sp>
        <p:nvSpPr>
          <p:cNvPr id="2" name="Title 1"/>
          <p:cNvSpPr>
            <a:spLocks noGrp="1"/>
          </p:cNvSpPr>
          <p:nvPr>
            <p:ph type="title"/>
          </p:nvPr>
        </p:nvSpPr>
        <p:spPr>
          <a:xfrm>
            <a:off x="428596" y="571480"/>
            <a:ext cx="8229600" cy="1143000"/>
          </a:xfrm>
        </p:spPr>
        <p:txBody>
          <a:bodyPr>
            <a:normAutofit fontScale="90000"/>
          </a:bodyPr>
          <a:lstStyle/>
          <a:p>
            <a:pPr algn="r"/>
            <a:r>
              <a:rPr lang="en-US" b="1" dirty="0" smtClean="0">
                <a:solidFill>
                  <a:schemeClr val="tx2">
                    <a:lumMod val="75000"/>
                  </a:schemeClr>
                </a:solidFill>
                <a:cs typeface="B Titr" pitchFamily="2" charset="-78"/>
              </a:rPr>
              <a:t>IV</a:t>
            </a:r>
            <a:r>
              <a:rPr lang="ar-SA" b="1" dirty="0" smtClean="0">
                <a:solidFill>
                  <a:schemeClr val="tx2">
                    <a:lumMod val="75000"/>
                  </a:schemeClr>
                </a:solidFill>
                <a:cs typeface="B Titr" pitchFamily="2" charset="-78"/>
              </a:rPr>
              <a:t> . ارزيابي / ارزشيابي کتاب / کتابچه</a:t>
            </a:r>
            <a:r>
              <a:rPr lang="en-US" dirty="0" smtClean="0">
                <a:solidFill>
                  <a:schemeClr val="tx2">
                    <a:lumMod val="75000"/>
                  </a:schemeClr>
                </a:solidFill>
                <a:cs typeface="B Titr" pitchFamily="2" charset="-78"/>
              </a:rPr>
              <a:t/>
            </a:r>
            <a:br>
              <a:rPr lang="en-US" dirty="0" smtClean="0">
                <a:solidFill>
                  <a:schemeClr val="tx2">
                    <a:lumMod val="75000"/>
                  </a:schemeClr>
                </a:solidFill>
                <a:cs typeface="B Titr" pitchFamily="2" charset="-78"/>
              </a:rPr>
            </a:br>
            <a:endParaRPr lang="fa-IR" dirty="0">
              <a:solidFill>
                <a:schemeClr val="tx2">
                  <a:lumMod val="75000"/>
                </a:schemeClr>
              </a:solidFill>
              <a:cs typeface="B Titr" pitchFamily="2" charset="-78"/>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sz="3200" b="1" dirty="0" smtClean="0">
                <a:cs typeface="B Mitra" pitchFamily="2" charset="-78"/>
              </a:rPr>
              <a:t>3. آيا در مستندات ارزيابي، ذکري از سنجش تاثير رسانه بر مخاطبين به ميان آمده است</a:t>
            </a:r>
            <a:r>
              <a:rPr lang="ar-SA" sz="3200" b="1" dirty="0" smtClean="0">
                <a:cs typeface="B Mitra" pitchFamily="2" charset="-78"/>
              </a:rPr>
              <a:t>؟</a:t>
            </a:r>
            <a:endParaRPr lang="fa-IR" sz="3200" b="1" dirty="0" smtClean="0">
              <a:cs typeface="B Mitra" pitchFamily="2" charset="-78"/>
            </a:endParaRPr>
          </a:p>
          <a:p>
            <a:endParaRPr lang="fa-IR" sz="3200" b="1" dirty="0" smtClean="0">
              <a:cs typeface="B Mitra" pitchFamily="2" charset="-78"/>
            </a:endParaRPr>
          </a:p>
          <a:p>
            <a:endParaRPr lang="en-US" sz="3200" b="1" dirty="0" smtClean="0">
              <a:cs typeface="B Mitra" pitchFamily="2" charset="-78"/>
            </a:endParaRPr>
          </a:p>
          <a:p>
            <a:r>
              <a:rPr lang="ar-SA" sz="3200" b="1" dirty="0" smtClean="0">
                <a:cs typeface="B Mitra" pitchFamily="2" charset="-78"/>
              </a:rPr>
              <a:t>4. – آيا در مستندات ارزيابي، ذکري از سنجش نواقص رسانه به ميان آمده است؟</a:t>
            </a:r>
            <a:endParaRPr lang="en-US" sz="3200" b="1" dirty="0" smtClean="0">
              <a:cs typeface="B Mitra" pitchFamily="2" charset="-78"/>
            </a:endParaRPr>
          </a:p>
          <a:p>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lvl="0"/>
            <a:r>
              <a:rPr lang="fa-IR" sz="2800" dirty="0" smtClean="0">
                <a:cs typeface="B Mitra" pitchFamily="2" charset="-78"/>
              </a:rPr>
              <a:t>دورازذهن </a:t>
            </a:r>
            <a:r>
              <a:rPr lang="fa-IR" sz="2800" dirty="0">
                <a:cs typeface="B Mitra" pitchFamily="2" charset="-78"/>
              </a:rPr>
              <a:t>نباشد ، واقع بينانه باشد . دور از دسترس نباشد. با قابليت هاي آموزش سلامت موجود متناسب باشد .و همچنين متناسب با قابليت هاي مخاطبان باشد.</a:t>
            </a:r>
            <a:endParaRPr lang="en-US" sz="2800" dirty="0">
              <a:cs typeface="B Mitra" pitchFamily="2" charset="-78"/>
            </a:endParaRPr>
          </a:p>
          <a:p>
            <a:pPr lvl="0"/>
            <a:r>
              <a:rPr lang="fa-IR" sz="2800" dirty="0">
                <a:cs typeface="B Mitra" pitchFamily="2" charset="-78"/>
              </a:rPr>
              <a:t>هدف كلي تاچه حد به اهداف جزئي و اختصاصي تفكيك شده است ( براساس شاخص هاي دموگرافيك مخاطبان ، تعيين نوع </a:t>
            </a:r>
            <a:r>
              <a:rPr lang="fa-IR" sz="2800" dirty="0" smtClean="0">
                <a:cs typeface="B Mitra" pitchFamily="2" charset="-78"/>
              </a:rPr>
              <a:t>تغيير و مدت </a:t>
            </a:r>
            <a:r>
              <a:rPr lang="fa-IR" sz="2800" dirty="0">
                <a:cs typeface="B Mitra" pitchFamily="2" charset="-78"/>
              </a:rPr>
              <a:t>زمان لازم جهت ايجاد آن)</a:t>
            </a:r>
            <a:endParaRPr lang="en-US" sz="2800" dirty="0">
              <a:cs typeface="B Mitra" pitchFamily="2" charset="-78"/>
            </a:endParaRPr>
          </a:p>
          <a:p>
            <a:pPr lvl="0"/>
            <a:r>
              <a:rPr lang="fa-IR" sz="2800" dirty="0">
                <a:cs typeface="B Mitra" pitchFamily="2" charset="-78"/>
              </a:rPr>
              <a:t>ميزان قابل اندازه گيري بودن اهداف كه توسط ارزياب اندازه گيري خواهدشد.</a:t>
            </a:r>
            <a:endParaRPr lang="en-US" sz="2800" dirty="0">
              <a:cs typeface="B Mitra" pitchFamily="2" charset="-78"/>
            </a:endParaRPr>
          </a:p>
          <a:p>
            <a:pPr lvl="0"/>
            <a:r>
              <a:rPr lang="fa-IR" sz="2800" dirty="0">
                <a:cs typeface="B Mitra" pitchFamily="2" charset="-78"/>
              </a:rPr>
              <a:t>اولويت بندي اهداف اختصاصي براساس اهميت موجودآن بوده است </a:t>
            </a:r>
            <a:r>
              <a:rPr lang="fa-IR" sz="2800" dirty="0" smtClean="0">
                <a:cs typeface="B Mitra" pitchFamily="2" charset="-78"/>
              </a:rPr>
              <a:t>يانه،  </a:t>
            </a:r>
            <a:r>
              <a:rPr lang="fa-IR" sz="2800" dirty="0">
                <a:cs typeface="B Mitra" pitchFamily="2" charset="-78"/>
              </a:rPr>
              <a:t>كه توسط ارزياب سنجش ميشود.</a:t>
            </a:r>
            <a:endParaRPr lang="en-US" sz="2800" dirty="0">
              <a:cs typeface="B Mitra" pitchFamily="2" charset="-78"/>
            </a:endParaRPr>
          </a:p>
          <a:p>
            <a:endParaRPr lang="fa-IR" sz="2800" dirty="0">
              <a:cs typeface="B Mitra" pitchFamily="2" charset="-78"/>
            </a:endParaRPr>
          </a:p>
        </p:txBody>
      </p:sp>
      <p:sp>
        <p:nvSpPr>
          <p:cNvPr id="5" name="Title 1"/>
          <p:cNvSpPr>
            <a:spLocks noGrp="1"/>
          </p:cNvSpPr>
          <p:nvPr>
            <p:ph type="title"/>
          </p:nvPr>
        </p:nvSpPr>
        <p:spPr>
          <a:xfrm>
            <a:off x="714348" y="500042"/>
            <a:ext cx="8229600" cy="1219200"/>
          </a:xfrm>
        </p:spPr>
        <p:txBody>
          <a:bodyPr>
            <a:normAutofit/>
          </a:bodyPr>
          <a:lstStyle/>
          <a:p>
            <a:r>
              <a:rPr lang="fa-IR" sz="3100" b="1" dirty="0" smtClean="0">
                <a:solidFill>
                  <a:schemeClr val="tx2">
                    <a:lumMod val="75000"/>
                  </a:schemeClr>
                </a:solidFill>
                <a:cs typeface="B Titr" pitchFamily="2" charset="-78"/>
              </a:rPr>
              <a:t>درتدوين اهداف آموزش نكات زير بايد درنظر گرفته شود</a:t>
            </a:r>
            <a:r>
              <a:rPr lang="en-US" sz="3100" b="1" dirty="0" smtClean="0">
                <a:solidFill>
                  <a:schemeClr val="tx2">
                    <a:lumMod val="75000"/>
                  </a:schemeClr>
                </a:solidFill>
                <a:cs typeface="B Titr" pitchFamily="2" charset="-78"/>
              </a:rPr>
              <a:t>:</a:t>
            </a:r>
            <a:r>
              <a:rPr lang="en-US" dirty="0" smtClean="0">
                <a:solidFill>
                  <a:schemeClr val="tx2">
                    <a:lumMod val="75000"/>
                  </a:schemeClr>
                </a:solidFill>
              </a:rPr>
              <a:t/>
            </a:r>
            <a:br>
              <a:rPr lang="en-US" dirty="0" smtClean="0">
                <a:solidFill>
                  <a:schemeClr val="tx2">
                    <a:lumMod val="75000"/>
                  </a:schemeClr>
                </a:solidFill>
              </a:rPr>
            </a:br>
            <a:endParaRPr lang="fa-IR" dirty="0">
              <a:solidFill>
                <a:schemeClr val="tx2">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7298"/>
            <a:ext cx="8229600" cy="5286412"/>
          </a:xfrm>
        </p:spPr>
        <p:txBody>
          <a:bodyPr>
            <a:normAutofit lnSpcReduction="10000"/>
          </a:bodyPr>
          <a:lstStyle/>
          <a:p>
            <a:r>
              <a:rPr lang="fa-IR" sz="2400" b="1" dirty="0">
                <a:cs typeface="B Mitra" pitchFamily="2" charset="-78"/>
              </a:rPr>
              <a:t>1.  آيا مدارك يا مستندات مشخص كردن مخاطبان رسانه / مداخله وجود دارند؟ خير </a:t>
            </a:r>
            <a:r>
              <a:rPr lang="fa-IR" sz="2400" b="1" dirty="0" smtClean="0">
                <a:cs typeface="B Mitra" pitchFamily="2" charset="-78"/>
              </a:rPr>
              <a:t>؟  بلي ؟  </a:t>
            </a:r>
            <a:r>
              <a:rPr lang="fa-IR" sz="2400" b="1" dirty="0">
                <a:cs typeface="B Mitra" pitchFamily="2" charset="-78"/>
              </a:rPr>
              <a:t>در صورت مثبت بودن به سوالات زير امتياز دهيد</a:t>
            </a:r>
            <a:r>
              <a:rPr lang="fa-IR" sz="2400" b="1" dirty="0" smtClean="0">
                <a:cs typeface="B Mitra" pitchFamily="2" charset="-78"/>
              </a:rPr>
              <a:t> </a:t>
            </a:r>
          </a:p>
          <a:p>
            <a:endParaRPr lang="fa-IR" sz="2400" b="1" dirty="0" smtClean="0">
              <a:cs typeface="B Mitra" pitchFamily="2" charset="-78"/>
            </a:endParaRPr>
          </a:p>
          <a:p>
            <a:r>
              <a:rPr lang="fa-IR" sz="2400" b="1" dirty="0" smtClean="0">
                <a:cs typeface="B Mitra" pitchFamily="2" charset="-78"/>
              </a:rPr>
              <a:t>2</a:t>
            </a:r>
            <a:r>
              <a:rPr lang="fa-IR" sz="2400" b="1" dirty="0">
                <a:cs typeface="B Mitra" pitchFamily="2" charset="-78"/>
              </a:rPr>
              <a:t>.  خصوصيات دموگرافيك مخاطبان شامل سن، جنس، شغل، سطح سواد تا چه حد بررسي شده است</a:t>
            </a:r>
            <a:r>
              <a:rPr lang="fa-IR" sz="2400" b="1" dirty="0" smtClean="0">
                <a:cs typeface="B Mitra" pitchFamily="2" charset="-78"/>
              </a:rPr>
              <a:t>؟</a:t>
            </a:r>
          </a:p>
          <a:p>
            <a:endParaRPr lang="fa-IR" sz="2400" b="1" dirty="0" smtClean="0">
              <a:cs typeface="B Mitra" pitchFamily="2" charset="-78"/>
            </a:endParaRPr>
          </a:p>
          <a:p>
            <a:r>
              <a:rPr lang="fa-IR" sz="2400" b="1" dirty="0" smtClean="0">
                <a:cs typeface="B Mitra" pitchFamily="2" charset="-78"/>
              </a:rPr>
              <a:t>   </a:t>
            </a:r>
            <a:r>
              <a:rPr lang="fa-IR" sz="2400" b="1" dirty="0">
                <a:cs typeface="B Mitra" pitchFamily="2" charset="-78"/>
              </a:rPr>
              <a:t>3.  خصوصيات فرهنگي مخاطبان شامل زبان، مذهب و قوميت تا چه حد بررسي شده است</a:t>
            </a:r>
            <a:r>
              <a:rPr lang="fa-IR" sz="2400" b="1" dirty="0" smtClean="0">
                <a:cs typeface="B Mitra" pitchFamily="2" charset="-78"/>
              </a:rPr>
              <a:t>؟</a:t>
            </a:r>
          </a:p>
          <a:p>
            <a:endParaRPr lang="fa-IR" sz="2400" b="1" dirty="0" smtClean="0">
              <a:cs typeface="B Mitra" pitchFamily="2" charset="-78"/>
            </a:endParaRPr>
          </a:p>
          <a:p>
            <a:r>
              <a:rPr lang="fa-IR" sz="2400" b="1" dirty="0" smtClean="0">
                <a:cs typeface="B Mitra" pitchFamily="2" charset="-78"/>
              </a:rPr>
              <a:t>  </a:t>
            </a:r>
            <a:r>
              <a:rPr lang="fa-IR" sz="2400" b="1" dirty="0">
                <a:cs typeface="B Mitra" pitchFamily="2" charset="-78"/>
              </a:rPr>
              <a:t>4.  خصوصيات رفتاري - روان شناختي مخاطبان شامل عادات ورفتار، نگرش و دانش تا چه حد بررسي شده است</a:t>
            </a:r>
            <a:r>
              <a:rPr lang="fa-IR" sz="2400" b="1" dirty="0" smtClean="0">
                <a:cs typeface="B Mitra" pitchFamily="2" charset="-78"/>
              </a:rPr>
              <a:t>؟</a:t>
            </a:r>
          </a:p>
          <a:p>
            <a:endParaRPr lang="fa-IR" sz="2400" b="1" dirty="0" smtClean="0">
              <a:cs typeface="B Mitra" pitchFamily="2" charset="-78"/>
            </a:endParaRPr>
          </a:p>
          <a:p>
            <a:r>
              <a:rPr lang="fa-IR" sz="2400" b="1" dirty="0" smtClean="0">
                <a:cs typeface="B Mitra" pitchFamily="2" charset="-78"/>
              </a:rPr>
              <a:t>  </a:t>
            </a:r>
            <a:r>
              <a:rPr lang="fa-IR" sz="2400" b="1" dirty="0">
                <a:cs typeface="B Mitra" pitchFamily="2" charset="-78"/>
              </a:rPr>
              <a:t>5.  نياز هاي آموزشي مخاطبان تا چه حد بررسي شده است؟</a:t>
            </a:r>
          </a:p>
        </p:txBody>
      </p:sp>
      <p:sp>
        <p:nvSpPr>
          <p:cNvPr id="2" name="Title 1"/>
          <p:cNvSpPr>
            <a:spLocks noGrp="1"/>
          </p:cNvSpPr>
          <p:nvPr>
            <p:ph type="title"/>
          </p:nvPr>
        </p:nvSpPr>
        <p:spPr/>
        <p:txBody>
          <a:bodyPr/>
          <a:lstStyle/>
          <a:p>
            <a:pPr algn="r"/>
            <a:r>
              <a:rPr lang="fa-IR" dirty="0" smtClean="0">
                <a:solidFill>
                  <a:schemeClr val="tx2">
                    <a:lumMod val="75000"/>
                  </a:schemeClr>
                </a:solidFill>
                <a:cs typeface="B Titr" pitchFamily="2" charset="-78"/>
              </a:rPr>
              <a:t>ج. شناسايي مخاطبين</a:t>
            </a:r>
            <a:endParaRPr lang="fa-IR" dirty="0">
              <a:solidFill>
                <a:schemeClr val="tx2">
                  <a:lumMod val="75000"/>
                </a:schemeClr>
              </a:solidFill>
              <a:cs typeface="B Titr"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357298"/>
            <a:ext cx="8229600" cy="5214974"/>
          </a:xfrm>
        </p:spPr>
        <p:txBody>
          <a:bodyPr>
            <a:normAutofit/>
          </a:bodyPr>
          <a:lstStyle/>
          <a:p>
            <a:r>
              <a:rPr lang="fa-IR" sz="2800" dirty="0" smtClean="0"/>
              <a:t>درمدارك موجود پيش رسانه درصورتي كه هريك ازخصوصيات آنها شامل سن ، جنس ، شغل ،سطح سوادرادربرگرفته باشد.</a:t>
            </a:r>
            <a:endParaRPr lang="en-US" sz="2800" dirty="0" smtClean="0"/>
          </a:p>
          <a:p>
            <a:r>
              <a:rPr lang="fa-IR" sz="2800" dirty="0" smtClean="0"/>
              <a:t>1 امتيازتعلق خواهدگرفت</a:t>
            </a:r>
            <a:endParaRPr lang="en-US" sz="2800" dirty="0" smtClean="0"/>
          </a:p>
          <a:p>
            <a:pPr lvl="0"/>
            <a:r>
              <a:rPr lang="fa-IR" sz="2800" dirty="0" smtClean="0"/>
              <a:t>خصوصيات فرهنگي مخاطبان نيزبراساس معيارفوق امتيازدهي خواهدشد.</a:t>
            </a:r>
            <a:endParaRPr lang="en-US" sz="2800" dirty="0" smtClean="0"/>
          </a:p>
          <a:p>
            <a:pPr lvl="0"/>
            <a:r>
              <a:rPr lang="fa-IR" sz="2800" dirty="0" smtClean="0"/>
              <a:t> خصوصيات رفتاري – روانشناختي مخاطبان بررسي شده اگرشامل عادات ورفتار، نگرش ودانش آنهاباشد براي هركدام 1 امتياز تعلق خواهد گرفت.</a:t>
            </a:r>
            <a:endParaRPr lang="en-US" sz="2800" dirty="0" smtClean="0"/>
          </a:p>
          <a:p>
            <a:pPr lvl="0"/>
            <a:r>
              <a:rPr lang="fa-IR" sz="2800" dirty="0" smtClean="0"/>
              <a:t>نيازهاي آموزشي مخاطبان : كه توسط ارزياب سنجش مي شود كه آيا درتدوين برنامه اجرائي رسانه به اين مساله توجه شده است يا نه؟</a:t>
            </a:r>
            <a:endParaRPr lang="en-US" sz="2800" dirty="0"/>
          </a:p>
        </p:txBody>
      </p:sp>
      <p:sp>
        <p:nvSpPr>
          <p:cNvPr id="4" name="Title 1"/>
          <p:cNvSpPr>
            <a:spLocks noGrp="1"/>
          </p:cNvSpPr>
          <p:nvPr>
            <p:ph type="title"/>
          </p:nvPr>
        </p:nvSpPr>
        <p:spPr/>
        <p:txBody>
          <a:bodyPr/>
          <a:lstStyle/>
          <a:p>
            <a:pPr algn="r"/>
            <a:r>
              <a:rPr lang="fa-IR" b="1" dirty="0" smtClean="0">
                <a:solidFill>
                  <a:schemeClr val="tx2">
                    <a:lumMod val="75000"/>
                  </a:schemeClr>
                </a:solidFill>
                <a:cs typeface="B Titr" pitchFamily="2" charset="-78"/>
              </a:rPr>
              <a:t>ج) شناسايي مخاطبان:</a:t>
            </a:r>
            <a:endParaRPr lang="en-US" b="1" dirty="0">
              <a:solidFill>
                <a:schemeClr val="tx2">
                  <a:lumMod val="75000"/>
                </a:schemeClr>
              </a:solidFill>
              <a:cs typeface="B Titr"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7298"/>
            <a:ext cx="8229600" cy="5286412"/>
          </a:xfrm>
        </p:spPr>
        <p:txBody>
          <a:bodyPr>
            <a:noAutofit/>
          </a:bodyPr>
          <a:lstStyle/>
          <a:p>
            <a:r>
              <a:rPr lang="fa-IR" sz="2800" b="1" dirty="0" smtClean="0"/>
              <a:t> 1. آيا مدارك و </a:t>
            </a:r>
            <a:r>
              <a:rPr lang="fa-IR" sz="2800" b="1" dirty="0" smtClean="0">
                <a:cs typeface="B Mitra" pitchFamily="2" charset="-78"/>
              </a:rPr>
              <a:t>مستندات انتخاب رسانه جديد در دسترس است؟  </a:t>
            </a:r>
          </a:p>
          <a:p>
            <a:r>
              <a:rPr lang="fa-IR" sz="2800" b="1" dirty="0" smtClean="0">
                <a:cs typeface="B Mitra" pitchFamily="2" charset="-78"/>
              </a:rPr>
              <a:t>   خير؟  بلي ؟ در صورت مثبت بودن پاسخ به سوالات زير امتياز دهيد</a:t>
            </a:r>
          </a:p>
          <a:p>
            <a:endParaRPr lang="fa-IR" sz="1200" b="1" dirty="0" smtClean="0">
              <a:cs typeface="B Mitra" pitchFamily="2" charset="-78"/>
            </a:endParaRPr>
          </a:p>
          <a:p>
            <a:r>
              <a:rPr lang="fa-IR" sz="2800" dirty="0" smtClean="0">
                <a:cs typeface="B Mitra" pitchFamily="2" charset="-78"/>
              </a:rPr>
              <a:t> </a:t>
            </a:r>
            <a:r>
              <a:rPr lang="fa-IR" sz="2800" b="1" dirty="0" smtClean="0">
                <a:cs typeface="B Mitra" pitchFamily="2" charset="-78"/>
              </a:rPr>
              <a:t> 2. در صورت وجود رسانه مناسب و در دسترس قبلي توليد رسانه /  مداخله جديد تا چه حد ضرورت دارد؟</a:t>
            </a:r>
          </a:p>
          <a:p>
            <a:endParaRPr lang="fa-IR" sz="1800" b="1" dirty="0" smtClean="0">
              <a:cs typeface="B Mitra" pitchFamily="2" charset="-78"/>
            </a:endParaRPr>
          </a:p>
          <a:p>
            <a:r>
              <a:rPr lang="fa-IR" sz="2800" b="1" dirty="0" smtClean="0">
                <a:cs typeface="B Mitra" pitchFamily="2" charset="-78"/>
              </a:rPr>
              <a:t> </a:t>
            </a:r>
            <a:r>
              <a:rPr lang="fa-IR" sz="2800" dirty="0" smtClean="0">
                <a:cs typeface="B Mitra" pitchFamily="2" charset="-78"/>
              </a:rPr>
              <a:t> </a:t>
            </a:r>
            <a:r>
              <a:rPr lang="fa-IR" sz="2800" b="1" dirty="0" smtClean="0">
                <a:cs typeface="B Mitra" pitchFamily="2" charset="-78"/>
              </a:rPr>
              <a:t> 3.   نوع رسانه /  مداخله تا چه حد با خصوصيات مخاطبان (سن، جنس، سطح سواد، زبان ) تناسب دارد؟</a:t>
            </a:r>
          </a:p>
          <a:p>
            <a:endParaRPr lang="fa-IR" sz="1800" b="1" dirty="0" smtClean="0">
              <a:cs typeface="B Mitra" pitchFamily="2" charset="-78"/>
            </a:endParaRPr>
          </a:p>
          <a:p>
            <a:r>
              <a:rPr lang="fa-IR" sz="2800" b="1" dirty="0" smtClean="0">
                <a:cs typeface="B Mitra" pitchFamily="2" charset="-78"/>
              </a:rPr>
              <a:t> </a:t>
            </a:r>
            <a:r>
              <a:rPr lang="fa-IR" sz="2800" dirty="0" smtClean="0">
                <a:cs typeface="B Mitra" pitchFamily="2" charset="-78"/>
              </a:rPr>
              <a:t> </a:t>
            </a:r>
            <a:r>
              <a:rPr lang="fa-IR" sz="2800" b="1" dirty="0" smtClean="0">
                <a:cs typeface="B Mitra" pitchFamily="2" charset="-78"/>
              </a:rPr>
              <a:t> 4.   نوع رسانه /  مداخله تا چه حد با اهداف پيام آموزشي  تناسب دارد؟ </a:t>
            </a:r>
            <a:endParaRPr lang="fa-IR" sz="2800" b="1" dirty="0">
              <a:cs typeface="B Mitra" pitchFamily="2" charset="-78"/>
            </a:endParaRPr>
          </a:p>
        </p:txBody>
      </p:sp>
      <p:sp>
        <p:nvSpPr>
          <p:cNvPr id="2" name="Title 1"/>
          <p:cNvSpPr>
            <a:spLocks noGrp="1"/>
          </p:cNvSpPr>
          <p:nvPr>
            <p:ph type="title"/>
          </p:nvPr>
        </p:nvSpPr>
        <p:spPr/>
        <p:txBody>
          <a:bodyPr/>
          <a:lstStyle/>
          <a:p>
            <a:pPr algn="r"/>
            <a:r>
              <a:rPr lang="fa-IR" dirty="0" smtClean="0">
                <a:solidFill>
                  <a:schemeClr val="tx2">
                    <a:lumMod val="75000"/>
                  </a:schemeClr>
                </a:solidFill>
                <a:cs typeface="B Titr" pitchFamily="2" charset="-78"/>
              </a:rPr>
              <a:t> د. انتخاب رسانه / مداخله </a:t>
            </a:r>
            <a:endParaRPr lang="fa-IR" dirty="0">
              <a:solidFill>
                <a:schemeClr val="tx2">
                  <a:lumMod val="75000"/>
                </a:schemeClr>
              </a:solidFill>
              <a:cs typeface="B Titr" pitchFamily="2" charset="-78"/>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فرم&amp;#x0D;&amp;#x0A;&amp;#x0D;&amp;#x0A; ارزشيابي رسانه هاي آموزشي غير ديجيتال &amp;quot;&quot;/&gt;&lt;property id=&quot;20307&quot; value=&quot;256&quot;/&gt;&lt;/object&gt;&lt;object type=&quot;3&quot; unique_id=&quot;10005&quot;&gt;&lt;property id=&quot;20148&quot; value=&quot;5&quot;/&gt;&lt;property id=&quot;20300&quot; value=&quot;Slide 2 - &amp;quot;بخش اول&amp;quot;&quot;/&gt;&lt;property id=&quot;20307&quot; value=&quot;257&quot;/&gt;&lt;/object&gt;&lt;object type=&quot;3&quot; unique_id=&quot;10006&quot;&gt;&lt;property id=&quot;20148&quot; value=&quot;5&quot;/&gt;&lt;property id=&quot;20300&quot; value=&quot;Slide 3 - &amp;quot;الف. بررسي وضعيت موجود (نيازسنجي)&amp;quot;&quot;/&gt;&lt;property id=&quot;20307&quot; value=&quot;258&quot;/&gt;&lt;/object&gt;&lt;object type=&quot;3&quot; unique_id=&quot;10007&quot;&gt;&lt;property id=&quot;20148&quot; value=&quot;5&quot;/&gt;&lt;property id=&quot;20300&quot; value=&quot;Slide 5 - &amp;quot;ب. تدوين اهداف آموزشي &amp;quot;&quot;/&gt;&lt;property id=&quot;20307&quot; value=&quot;259&quot;/&gt;&lt;/object&gt;&lt;object type=&quot;3&quot; unique_id=&quot;10008&quot;&gt;&lt;property id=&quot;20148&quot; value=&quot;5&quot;/&gt;&lt;property id=&quot;20300&quot; value=&quot;Slide 4&quot;/&gt;&lt;property id=&quot;20307&quot; value=&quot;260&quot;/&gt;&lt;/object&gt;&lt;object type=&quot;3&quot; unique_id=&quot;10009&quot;&gt;&lt;property id=&quot;20148&quot; value=&quot;5&quot;/&gt;&lt;property id=&quot;20300&quot; value=&quot;Slide 6 - &amp;quot;درتدوين اهداف آموزش نكات زير بايد درنظر گرفته شود:&amp;#x0D;&amp;#x0A;&amp;quot;&quot;/&gt;&lt;property id=&quot;20307&quot; value=&quot;261&quot;/&gt;&lt;/object&gt;&lt;object type=&quot;3&quot; unique_id=&quot;10010&quot;&gt;&lt;property id=&quot;20148&quot; value=&quot;5&quot;/&gt;&lt;property id=&quot;20300&quot; value=&quot;Slide 7 - &amp;quot;ج. شناسايي مخاطبين&amp;quot;&quot;/&gt;&lt;property id=&quot;20307&quot; value=&quot;262&quot;/&gt;&lt;/object&gt;&lt;object type=&quot;3&quot; unique_id=&quot;10362&quot;&gt;&lt;property id=&quot;20148&quot; value=&quot;5&quot;/&gt;&lt;property id=&quot;20300&quot; value=&quot;Slide 8 - &amp;quot;ج) شناسايي مخاطبان:&amp;quot;&quot;/&gt;&lt;property id=&quot;20307&quot; value=&quot;263&quot;/&gt;&lt;/object&gt;&lt;object type=&quot;3&quot; unique_id=&quot;10363&quot;&gt;&lt;property id=&quot;20148&quot; value=&quot;5&quot;/&gt;&lt;property id=&quot;20300&quot; value=&quot;Slide 9 - &amp;quot; د. انتخاب رسانه / مداخله &amp;quot;&quot;/&gt;&lt;property id=&quot;20307&quot; value=&quot;264&quot;/&gt;&lt;/object&gt;&lt;object type=&quot;3&quot; unique_id=&quot;10364&quot;&gt;&lt;property id=&quot;20148&quot; value=&quot;5&quot;/&gt;&lt;property id=&quot;20300&quot; value=&quot;Slide 10 - &amp;quot; د. انتخاب رسانه / مداخله &amp;quot;&quot;/&gt;&lt;property id=&quot;20307&quot; value=&quot;265&quot;/&gt;&lt;/object&gt;&lt;object type=&quot;3&quot; unique_id=&quot;10365&quot;&gt;&lt;property id=&quot;20148&quot; value=&quot;5&quot;/&gt;&lt;property id=&quot;20300&quot; value=&quot;Slide 11 - &amp;quot;مشخصات پوستر &amp;quot;&quot;/&gt;&lt;property id=&quot;20307&quot; value=&quot;266&quot;/&gt;&lt;/object&gt;&lt;object type=&quot;3&quot; unique_id=&quot;10366&quot;&gt;&lt;property id=&quot;20148&quot; value=&quot;5&quot;/&gt;&lt;property id=&quot;20300&quot; value=&quot;Slide 12 - &amp;quot;a. دقت (Accuracy)&amp;#x0D;&amp;#x0A;&amp;quot;&quot;/&gt;&lt;property id=&quot;20307&quot; value=&quot;267&quot;/&gt;&lt;/object&gt;&lt;object type=&quot;3&quot; unique_id=&quot;10367&quot;&gt;&lt;property id=&quot;20148&quot; value=&quot;5&quot;/&gt;&lt;property id=&quot;20300&quot; value=&quot;Slide 13 - &amp;quot;کتاب / کتابچه &amp;quot;&quot;/&gt;&lt;property id=&quot;20307&quot; value=&quot;296&quot;/&gt;&lt;/object&gt;&lt;object type=&quot;3&quot; unique_id=&quot;10368&quot;&gt;&lt;property id=&quot;20148&quot; value=&quot;5&quot;/&gt;&lt;property id=&quot;20300&quot; value=&quot;Slide 14 - &amp;quot; b. عدم تناقض و يكپارچگي (Consistncy) &amp;quot;&quot;/&gt;&lt;property id=&quot;20307&quot; value=&quot;268&quot;/&gt;&lt;/object&gt;&lt;object type=&quot;3&quot; unique_id=&quot;10369&quot;&gt;&lt;property id=&quot;20148&quot; value=&quot;5&quot;/&gt;&lt;property id=&quot;20300&quot; value=&quot;Slide 15 - &amp;quot;. c شفافيت (Clearity)&amp;quot;&quot;/&gt;&lt;property id=&quot;20307&quot; value=&quot;269&quot;/&gt;&lt;/object&gt;&lt;object type=&quot;3&quot; unique_id=&quot;10370&quot;&gt;&lt;property id=&quot;20148&quot; value=&quot;5&quot;/&gt;&lt;property id=&quot;20300&quot; value=&quot;Slide 16 - &amp;quot;. d مناسبت داشتن (Relevancy)&amp;quot;&quot;/&gt;&lt;property id=&quot;20307&quot; value=&quot;270&quot;/&gt;&lt;/object&gt;&lt;object type=&quot;3&quot; unique_id=&quot;10371&quot;&gt;&lt;property id=&quot;20148&quot; value=&quot;5&quot;/&gt;&lt;property id=&quot;20300&quot; value=&quot;Slide 17 - &amp;quot;(D مناسبت داشتن با مخاطب( پمفلت / بروشور )&amp;#x0D;&amp;#x0A;&amp;quot;&quot;/&gt;&lt;property id=&quot;20307&quot; value=&quot;290&quot;/&gt;&lt;/object&gt;&lt;object type=&quot;3&quot; unique_id=&quot;10372&quot;&gt;&lt;property id=&quot;20148&quot; value=&quot;5&quot;/&gt;&lt;property id=&quot;20300&quot; value=&quot;Slide 18 - &amp;quot;. Eجذابيت(Appealing) &amp;quot;&quot;/&gt;&lt;property id=&quot;20307&quot; value=&quot;271&quot;/&gt;&lt;/object&gt;&lt;object type=&quot;3&quot; unique_id=&quot;10373&quot;&gt;&lt;property id=&quot;20148&quot; value=&quot;5&quot;/&gt;&lt;property id=&quot;20300&quot; value=&quot;Slide 19 - &amp;quot;. g مقبوليت(Credibility) &amp;quot;&quot;/&gt;&lt;property id=&quot;20307&quot; value=&quot;272&quot;/&gt;&lt;/object&gt;&lt;object type=&quot;3&quot; unique_id=&quot;10374&quot;&gt;&lt;property id=&quot;20148&quot; value=&quot;5&quot;/&gt;&lt;property id=&quot;20300&quot; value=&quot;Slide 20 - &amp;quot;ب. ساختار پوستر&amp;quot;&quot;/&gt;&lt;property id=&quot;20307&quot; value=&quot;273&quot;/&gt;&lt;/object&gt;&lt;object type=&quot;3&quot; unique_id=&quot;10375&quot;&gt;&lt;property id=&quot;20148&quot; value=&quot;5&quot;/&gt;&lt;property id=&quot;20300&quot; value=&quot;Slide 21 - &amp;quot;-a طراحي پوستر:&amp;quot;&quot;/&gt;&lt;property id=&quot;20307&quot; value=&quot;278&quot;/&gt;&lt;/object&gt;&lt;object type=&quot;3&quot; unique_id=&quot;10376&quot;&gt;&lt;property id=&quot;20148&quot; value=&quot;5&quot;/&gt;&lt;property id=&quot;20300&quot; value=&quot;Slide 22&quot;/&gt;&lt;property id=&quot;20307&quot; value=&quot;277&quot;/&gt;&lt;/object&gt;&lt;object type=&quot;3&quot; unique_id=&quot;10377&quot;&gt;&lt;property id=&quot;20148&quot; value=&quot;5&quot;/&gt;&lt;property id=&quot;20300&quot; value=&quot;Slide 23&quot;/&gt;&lt;property id=&quot;20307&quot; value=&quot;274&quot;/&gt;&lt;/object&gt;&lt;object type=&quot;3&quot; unique_id=&quot;10378&quot;&gt;&lt;property id=&quot;20148&quot; value=&quot;5&quot;/&gt;&lt;property id=&quot;20300&quot; value=&quot;Slide 24&quot;/&gt;&lt;property id=&quot;20307&quot; value=&quot;287&quot;/&gt;&lt;/object&gt;&lt;object type=&quot;3&quot; unique_id=&quot;10379&quot;&gt;&lt;property id=&quot;20148&quot; value=&quot;5&quot;/&gt;&lt;property id=&quot;20300&quot; value=&quot;Slide 26 - &amp;quot;ساختار کتاب / کتابچه&amp;quot;&quot;/&gt;&lt;property id=&quot;20307&quot; value=&quot;297&quot;/&gt;&lt;/object&gt;&lt;object type=&quot;3&quot; unique_id=&quot;10380&quot;&gt;&lt;property id=&quot;20148&quot; value=&quot;5&quot;/&gt;&lt;property id=&quot;20300&quot; value=&quot;Slide 29&quot;/&gt;&lt;property id=&quot;20307&quot; value=&quot;298&quot;/&gt;&lt;/object&gt;&lt;object type=&quot;3&quot; unique_id=&quot;10381&quot;&gt;&lt;property id=&quot;20148&quot; value=&quot;5&quot;/&gt;&lt;property id=&quot;20300&quot; value=&quot;Slide 30&quot;/&gt;&lt;property id=&quot;20307&quot; value=&quot;299&quot;/&gt;&lt;/object&gt;&lt;object type=&quot;3&quot; unique_id=&quot;10382&quot;&gt;&lt;property id=&quot;20148&quot; value=&quot;5&quot;/&gt;&lt;property id=&quot;20300&quot; value=&quot;Slide 31&quot;/&gt;&lt;property id=&quot;20307&quot; value=&quot;300&quot;/&gt;&lt;/object&gt;&lt;object type=&quot;3&quot; unique_id=&quot;10383&quot;&gt;&lt;property id=&quot;20148&quot; value=&quot;5&quot;/&gt;&lt;property id=&quot;20300&quot; value=&quot;Slide 32 - &amp;quot; g. فهرست نمايه  (Index)  کتاب / کتابچه&amp;#x0D;&amp;#x0A;&amp;quot;&quot;/&gt;&lt;property id=&quot;20307&quot; value=&quot;301&quot;/&gt;&lt;/object&gt;&lt;object type=&quot;3&quot; unique_id=&quot;10384&quot;&gt;&lt;property id=&quot;20148&quot; value=&quot;5&quot;/&gt;&lt;property id=&quot;20300&quot; value=&quot;Slide 33 - &amp;quot; h. طراحي صفحات و جلد کتاب / کتابچه&amp;#x0D;&amp;#x0A;&amp;quot;&quot;/&gt;&lt;property id=&quot;20307&quot; value=&quot;302&quot;/&gt;&lt;/object&gt;&lt;object type=&quot;3&quot; unique_id=&quot;10385&quot;&gt;&lt;property id=&quot;20148&quot; value=&quot;5&quot;/&gt;&lt;property id=&quot;20300&quot; value=&quot;Slide 34 - &amp;quot;b- متن پوستر &amp;#x0D;&amp;#x0A;&amp;quot;&quot;/&gt;&lt;property id=&quot;20307&quot; value=&quot;275&quot;/&gt;&lt;/object&gt;&lt;object type=&quot;3&quot; unique_id=&quot;10386&quot;&gt;&lt;property id=&quot;20148&quot; value=&quot;5&quot;/&gt;&lt;property id=&quot;20300&quot; value=&quot;Slide 36&quot;/&gt;&lt;property id=&quot;20307&quot; value=&quot;276&quot;/&gt;&lt;/object&gt;&lt;object type=&quot;3&quot; unique_id=&quot;10387&quot;&gt;&lt;property id=&quot;20148&quot; value=&quot;5&quot;/&gt;&lt;property id=&quot;20300&quot; value=&quot;Slide 37&quot;/&gt;&lt;property id=&quot;20307&quot; value=&quot;279&quot;/&gt;&lt;/object&gt;&lt;object type=&quot;3&quot; unique_id=&quot;10388&quot;&gt;&lt;property id=&quot;20148&quot; value=&quot;5&quot;/&gt;&lt;property id=&quot;20300&quot; value=&quot;Slide 38 - &amp;quot;متن پمفلت / بروشور&amp;#x0D;&amp;#x0A;&amp;quot;&quot;/&gt;&lt;property id=&quot;20307&quot; value=&quot;288&quot;/&gt;&lt;/object&gt;&lt;object type=&quot;3&quot; unique_id=&quot;10389&quot;&gt;&lt;property id=&quot;20148&quot; value=&quot;5&quot;/&gt;&lt;property id=&quot;20300&quot; value=&quot;Slide 40&quot;/&gt;&lt;property id=&quot;20307&quot; value=&quot;291&quot;/&gt;&lt;/object&gt;&lt;object type=&quot;3&quot; unique_id=&quot;10390&quot;&gt;&lt;property id=&quot;20148&quot; value=&quot;5&quot;/&gt;&lt;property id=&quot;20300&quot; value=&quot;Slide 41 - &amp;quot; -cكيفيت تهيه پوستر:&amp;#x0D;&amp;#x0A;&amp;quot;&quot;/&gt;&lt;property id=&quot;20307&quot; value=&quot;280&quot;/&gt;&lt;/object&gt;&lt;object type=&quot;3&quot; unique_id=&quot;10391&quot;&gt;&lt;property id=&quot;20148&quot; value=&quot;5&quot;/&gt;&lt;property id=&quot;20300&quot; value=&quot;Slide 42 - &amp;quot;كيفيت توليد پمفلت/ بروشور :&amp;#x0D;&amp;#x0A;&amp;quot;&quot;/&gt;&lt;property id=&quot;20307&quot; value=&quot;289&quot;/&gt;&lt;/object&gt;&lt;object type=&quot;3&quot; unique_id=&quot;10392&quot;&gt;&lt;property id=&quot;20148&quot; value=&quot;5&quot;/&gt;&lt;property id=&quot;20300&quot; value=&quot;Slide 43&quot;/&gt;&lt;property id=&quot;20307&quot; value=&quot;292&quot;/&gt;&lt;/object&gt;&lt;object type=&quot;3&quot; unique_id=&quot;10393&quot;&gt;&lt;property id=&quot;20148&quot; value=&quot;5&quot;/&gt;&lt;property id=&quot;20300&quot; value=&quot;Slide 44 - &amp;quot;خلاقيت(creativity)  :&amp;#x0D;&amp;#x0A;&amp;quot;&quot;/&gt;&lt;property id=&quot;20307&quot; value=&quot;282&quot;/&gt;&lt;/object&gt;&lt;object type=&quot;3&quot; unique_id=&quot;10394&quot;&gt;&lt;property id=&quot;20148&quot; value=&quot;5&quot;/&gt;&lt;property id=&quot;20300&quot; value=&quot;Slide 45 - &amp;quot;ج) پيش آزمون &amp;quot;&quot;/&gt;&lt;property id=&quot;20307&quot; value=&quot;293&quot;/&gt;&lt;/object&gt;&lt;object type=&quot;3&quot; unique_id=&quot;10395&quot;&gt;&lt;property id=&quot;20148&quot; value=&quot;5&quot;/&gt;&lt;property id=&quot;20300&quot; value=&quot;Slide 46&quot;/&gt;&lt;property id=&quot;20307&quot; value=&quot;283&quot;/&gt;&lt;/object&gt;&lt;object type=&quot;3&quot; unique_id=&quot;10396&quot;&gt;&lt;property id=&quot;20148&quot; value=&quot;5&quot;/&gt;&lt;property id=&quot;20300&quot; value=&quot;Slide 47&quot;/&gt;&lt;property id=&quot;20307&quot; value=&quot;284&quot;/&gt;&lt;/object&gt;&lt;object type=&quot;3&quot; unique_id=&quot;10397&quot;&gt;&lt;property id=&quot;20148&quot; value=&quot;5&quot;/&gt;&lt;property id=&quot;20300&quot; value=&quot;Slide 48&quot;/&gt;&lt;property id=&quot;20307&quot; value=&quot;294&quot;/&gt;&lt;/object&gt;&lt;object type=&quot;3&quot; unique_id=&quot;10398&quot;&gt;&lt;property id=&quot;20148&quot; value=&quot;5&quot;/&gt;&lt;property id=&quot;20300&quot; value=&quot;Slide 50&quot;/&gt;&lt;property id=&quot;20307&quot; value=&quot;285&quot;/&gt;&lt;/object&gt;&lt;object type=&quot;3&quot; unique_id=&quot;10399&quot;&gt;&lt;property id=&quot;20148&quot; value=&quot;5&quot;/&gt;&lt;property id=&quot;20300&quot; value=&quot;Slide 51 - &amp;quot;ارزيابي پوستر&amp;#x0D;&amp;#x0A;&amp;quot;&quot;/&gt;&lt;property id=&quot;20307&quot; value=&quot;286&quot;/&gt;&lt;/object&gt;&lt;object type=&quot;3&quot; unique_id=&quot;10400&quot;&gt;&lt;property id=&quot;20148&quot; value=&quot;5&quot;/&gt;&lt;property id=&quot;20300&quot; value=&quot;Slide 52 - &amp;quot;ارزيابي پمفلت/بروشور&amp;#x0D;&amp;#x0A;&amp;quot;&quot;/&gt;&lt;property id=&quot;20307&quot; value=&quot;295&quot;/&gt;&lt;/object&gt;&lt;object type=&quot;3&quot; unique_id=&quot;10401&quot;&gt;&lt;property id=&quot;20148&quot; value=&quot;5&quot;/&gt;&lt;property id=&quot;20300&quot; value=&quot;Slide 53 - &amp;quot;توليد کتاب / کتابچه&amp;#x0D;&amp;#x0A;&amp;quot;&quot;/&gt;&lt;property id=&quot;20307&quot; value=&quot;303&quot;/&gt;&lt;/object&gt;&lt;object type=&quot;3&quot; unique_id=&quot;10402&quot;&gt;&lt;property id=&quot;20148&quot; value=&quot;5&quot;/&gt;&lt;property id=&quot;20300&quot; value=&quot;Slide 55 - &amp;quot;IV . ارزيابي / ارزشيابي کتاب / کتابچه&amp;#x0D;&amp;#x0A;&amp;quot;&quot;/&gt;&lt;property id=&quot;20307&quot; value=&quot;304&quot;/&gt;&lt;/object&gt;&lt;object type=&quot;3&quot; unique_id=&quot;10803&quot;&gt;&lt;property id=&quot;20148&quot; value=&quot;5&quot;/&gt;&lt;property id=&quot;20300&quot; value=&quot;Slide 25&quot;/&gt;&lt;property id=&quot;20307&quot; value=&quot;305&quot;/&gt;&lt;/object&gt;&lt;object type=&quot;3&quot; unique_id=&quot;10804&quot;&gt;&lt;property id=&quot;20148&quot; value=&quot;5&quot;/&gt;&lt;property id=&quot;20300&quot; value=&quot;Slide 27&quot;/&gt;&lt;property id=&quot;20307&quot; value=&quot;306&quot;/&gt;&lt;/object&gt;&lt;object type=&quot;3&quot; unique_id=&quot;10805&quot;&gt;&lt;property id=&quot;20148&quot; value=&quot;5&quot;/&gt;&lt;property id=&quot;20300&quot; value=&quot;Slide 28&quot;/&gt;&lt;property id=&quot;20307&quot; value=&quot;307&quot;/&gt;&lt;/object&gt;&lt;object type=&quot;3&quot; unique_id=&quot;11177&quot;&gt;&lt;property id=&quot;20148&quot; value=&quot;5&quot;/&gt;&lt;property id=&quot;20300&quot; value=&quot;Slide 35&quot;/&gt;&lt;property id=&quot;20307&quot; value=&quot;308&quot;/&gt;&lt;/object&gt;&lt;object type=&quot;3&quot; unique_id=&quot;11448&quot;&gt;&lt;property id=&quot;20148&quot; value=&quot;5&quot;/&gt;&lt;property id=&quot;20300&quot; value=&quot;Slide 39&quot;/&gt;&lt;property id=&quot;20307&quot; value=&quot;309&quot;/&gt;&lt;/object&gt;&lt;object type=&quot;3&quot; unique_id=&quot;12054&quot;&gt;&lt;property id=&quot;20148&quot; value=&quot;5&quot;/&gt;&lt;property id=&quot;20300&quot; value=&quot;Slide 49&quot;/&gt;&lt;property id=&quot;20307&quot; value=&quot;310&quot;/&gt;&lt;/object&gt;&lt;object type=&quot;3&quot; unique_id=&quot;12559&quot;&gt;&lt;property id=&quot;20148&quot; value=&quot;5&quot;/&gt;&lt;property id=&quot;20300&quot; value=&quot;Slide 54&quot;/&gt;&lt;property id=&quot;20307&quot; value=&quot;311&quot;/&gt;&lt;/object&gt;&lt;object type=&quot;3&quot; unique_id=&quot;12731&quot;&gt;&lt;property id=&quot;20148&quot; value=&quot;5&quot;/&gt;&lt;property id=&quot;20300&quot; value=&quot;Slide 56&quot;/&gt;&lt;property id=&quot;20307&quot; value=&quot;312&quot;/&gt;&lt;/objec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235</TotalTime>
  <Words>3102</Words>
  <Application>Microsoft Office PowerPoint</Application>
  <PresentationFormat>On-screen Show (4:3)</PresentationFormat>
  <Paragraphs>329</Paragraphs>
  <Slides>56</Slides>
  <Notes>0</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Paper</vt:lpstr>
      <vt:lpstr>فرم   ارزشيابي رسانه هاي آموزشي غير ديجيتال </vt:lpstr>
      <vt:lpstr>بخش اول</vt:lpstr>
      <vt:lpstr>الف. بررسي وضعيت موجود (نيازسنجي)</vt:lpstr>
      <vt:lpstr>Slide 4</vt:lpstr>
      <vt:lpstr>ب. تدوين اهداف آموزشي </vt:lpstr>
      <vt:lpstr>درتدوين اهداف آموزش نكات زير بايد درنظر گرفته شود: </vt:lpstr>
      <vt:lpstr>ج. شناسايي مخاطبين</vt:lpstr>
      <vt:lpstr>ج) شناسايي مخاطبان:</vt:lpstr>
      <vt:lpstr> د. انتخاب رسانه / مداخله </vt:lpstr>
      <vt:lpstr> د. انتخاب رسانه / مداخله </vt:lpstr>
      <vt:lpstr>مشخصات پوستر </vt:lpstr>
      <vt:lpstr>a. دقت (Accuracy) </vt:lpstr>
      <vt:lpstr>کتاب / کتابچه </vt:lpstr>
      <vt:lpstr> b. عدم تناقض و يكپارچگي (Consistncy) </vt:lpstr>
      <vt:lpstr>. c شفافيت (Clearity)</vt:lpstr>
      <vt:lpstr>. d مناسبت داشتن (Relevancy)</vt:lpstr>
      <vt:lpstr>(D مناسبت داشتن با مخاطب( پمفلت / بروشور ) </vt:lpstr>
      <vt:lpstr>. Eجذابيت(Appealing) </vt:lpstr>
      <vt:lpstr>. g مقبوليت(Credibility) </vt:lpstr>
      <vt:lpstr>ب. ساختار پوستر</vt:lpstr>
      <vt:lpstr>-a طراحي پوستر:</vt:lpstr>
      <vt:lpstr>Slide 22</vt:lpstr>
      <vt:lpstr>Slide 23</vt:lpstr>
      <vt:lpstr>Slide 24</vt:lpstr>
      <vt:lpstr>Slide 25</vt:lpstr>
      <vt:lpstr>ساختار کتاب / کتابچه</vt:lpstr>
      <vt:lpstr>Slide 27</vt:lpstr>
      <vt:lpstr>Slide 28</vt:lpstr>
      <vt:lpstr>Slide 29</vt:lpstr>
      <vt:lpstr>Slide 30</vt:lpstr>
      <vt:lpstr>Slide 31</vt:lpstr>
      <vt:lpstr> g. فهرست نمايه  (Index)  کتاب / کتابچه </vt:lpstr>
      <vt:lpstr> h. طراحي صفحات و جلد کتاب / کتابچه </vt:lpstr>
      <vt:lpstr>b- متن پوستر  </vt:lpstr>
      <vt:lpstr>Slide 35</vt:lpstr>
      <vt:lpstr>Slide 36</vt:lpstr>
      <vt:lpstr>Slide 37</vt:lpstr>
      <vt:lpstr>متن پمفلت / بروشور </vt:lpstr>
      <vt:lpstr>Slide 39</vt:lpstr>
      <vt:lpstr>Slide 40</vt:lpstr>
      <vt:lpstr> -cكيفيت تهيه پوستر: </vt:lpstr>
      <vt:lpstr>كيفيت توليد پمفلت/ بروشور : </vt:lpstr>
      <vt:lpstr>Slide 43</vt:lpstr>
      <vt:lpstr>خلاقيت(creativity)  : </vt:lpstr>
      <vt:lpstr>ج) پيش آزمون </vt:lpstr>
      <vt:lpstr>Slide 46</vt:lpstr>
      <vt:lpstr>Slide 47</vt:lpstr>
      <vt:lpstr>Slide 48</vt:lpstr>
      <vt:lpstr>Slide 49</vt:lpstr>
      <vt:lpstr>Slide 50</vt:lpstr>
      <vt:lpstr>ارزيابي پوستر </vt:lpstr>
      <vt:lpstr>ارزيابي پمفلت/بروشور </vt:lpstr>
      <vt:lpstr>توليد کتاب / کتابچه </vt:lpstr>
      <vt:lpstr>Slide 54</vt:lpstr>
      <vt:lpstr>IV . ارزيابي / ارزشيابي کتاب / کتابچه </vt:lpstr>
      <vt:lpstr>Slide 56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فرم ارزشيابي رسانه </dc:title>
  <dc:creator>User</dc:creator>
  <cp:lastModifiedBy>User</cp:lastModifiedBy>
  <cp:revision>119</cp:revision>
  <dcterms:created xsi:type="dcterms:W3CDTF">2012-01-10T09:32:08Z</dcterms:created>
  <dcterms:modified xsi:type="dcterms:W3CDTF">2012-01-11T04:40:25Z</dcterms:modified>
</cp:coreProperties>
</file>