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93" r:id="rId2"/>
    <p:sldId id="296" r:id="rId3"/>
    <p:sldId id="297" r:id="rId4"/>
    <p:sldId id="298" r:id="rId5"/>
    <p:sldId id="299" r:id="rId6"/>
    <p:sldId id="300" r:id="rId7"/>
    <p:sldId id="309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256" r:id="rId16"/>
    <p:sldId id="257" r:id="rId17"/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70" r:id="rId30"/>
    <p:sldId id="271" r:id="rId31"/>
    <p:sldId id="272" r:id="rId32"/>
    <p:sldId id="273" r:id="rId33"/>
    <p:sldId id="274" r:id="rId34"/>
    <p:sldId id="275" r:id="rId35"/>
    <p:sldId id="276" r:id="rId36"/>
    <p:sldId id="277" r:id="rId37"/>
    <p:sldId id="278" r:id="rId38"/>
    <p:sldId id="279" r:id="rId39"/>
    <p:sldId id="308" r:id="rId4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80" d="100"/>
          <a:sy n="80" d="100"/>
        </p:scale>
        <p:origin x="-864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6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5820F1-AC1F-482F-80DB-5B8A2E2EB58A}" type="datetimeFigureOut">
              <a:rPr lang="fa-IR" smtClean="0"/>
              <a:pPr/>
              <a:t>11/20/1435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53DA134-20E8-4A90-BA24-368886E2A06C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103850"/>
            <a:ext cx="5472607" cy="3758297"/>
          </a:xfrm>
          <a:prstGeom prst="roundRect">
            <a:avLst>
              <a:gd name="adj" fmla="val 6382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="" xmlns:p14="http://schemas.microsoft.com/office/powerpoint/2010/main" val="377507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496944" cy="3187824"/>
          </a:xfrm>
        </p:spPr>
        <p:txBody>
          <a:bodyPr>
            <a:normAutofit fontScale="92500"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کسب بازخورد از چگونگی اجرای برنامه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تصمیم در باره ی ادامه، توقف یا اصلاح برنامه 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کسب آگاهی ازمیزان تحقق هدف های برنامه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بررسی میزان مناسب بودن هدف ها و ضرورت تجدید نظر در آنها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کمک به تصمیم گیری آگاهانه توسط مدیران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اثبات کارآیی و اثر بخشی برنامه ها و فعالیت ها 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endParaRPr lang="fa-IR" dirty="0" smtClean="0">
              <a:cs typeface="B Zar" panose="00000400000000000000" pitchFamily="2" charset="-78"/>
            </a:endParaRP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1900" b="1" dirty="0" smtClean="0">
                <a:cs typeface="B Zar" panose="00000400000000000000" pitchFamily="2" charset="-78"/>
              </a:rPr>
              <a:t>هدف اصلی ارزیابی درونی آگاهی از وضعیت موجود برای بهبود وضعیت بخش می باشد</a:t>
            </a:r>
            <a:endParaRPr lang="fa-IR" sz="1900" b="1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764704"/>
            <a:ext cx="7992888" cy="1793167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sz="4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اهداف ارزیابی درونی ( درسطح گروه) </a:t>
            </a:r>
            <a:endParaRPr lang="fa-IR" sz="4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0392" y="908720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8064896" cy="4896544"/>
          </a:xfrm>
        </p:spPr>
        <p:txBody>
          <a:bodyPr>
            <a:no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اعضای هیات علمی بخش نقاط ضعف و قوت بخش را شناسای می کنند.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اعضای هیات علمی، درصدد رفع نقاط ضعف بخش بر می آیند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اعضای هیات علمی به نقش خود در ارتقای بخش پی می برند.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فعالیت های اعضای هیات علمی در بخش همگرا می شود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اعضای هیات علمی از تجارب یکدیگر استفاده می کنند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اعضای هیات علمی فرصت ابراز نظرات خود را پیدا می کنند.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بخش در تصمیم گیری ها قدرت بیشتری پیدا می کنند.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بخش پیشرفت خود را به وضوح مشاهده می کند.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بخش پیشرفت و توسعه خود را براساس شواهد و مدارک حاصل از ارزیابی درونی پیگیری می نماید.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دلایل مستند برای دفاع از عملکردهای مناسب تدارک داده می شود.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5041" y="444184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Zar" panose="00000400000000000000" pitchFamily="2" charset="-78"/>
              </a:rPr>
              <a:t>فواید ارزیابی درونی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Zar" panose="00000400000000000000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0392" y="692696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060848"/>
            <a:ext cx="8136904" cy="3168352"/>
          </a:xfrm>
        </p:spPr>
        <p:txBody>
          <a:bodyPr>
            <a:norm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تجربه های موفق بیشتر در مورد بخش هایی بوده که ارزیابی به عنوان جزئی از فرآیند آموزش آنها محسوب می شده است.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اعضای هیات علمی دارای زمینه قبلی بوده و با ارزیابی آشنایی داشتند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اعضای هیات از ارزیابی استقبال کردند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اعضای هیات در تمامی مراحل ارزیابی به عنوان گروه ارزیاب شرکت داشتند</a:t>
            </a:r>
            <a:endParaRPr lang="fa-IR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476672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tr" pitchFamily="2" charset="-78"/>
              </a:rPr>
              <a:t>   </a:t>
            </a: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tr" pitchFamily="2" charset="-78"/>
              </a:rPr>
              <a:t>تجربه های موفق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7778972" y="661483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276872"/>
            <a:ext cx="7920880" cy="3600400"/>
          </a:xfrm>
        </p:spPr>
        <p:txBody>
          <a:bodyPr>
            <a:noAutofit/>
          </a:bodyPr>
          <a:lstStyle/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علل تجربه های ناموفق و یا تقریبا ناموفق: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عدم وجود تجربه و زمینه قبلی در زمینه ارزیابی بخصوص ارزیابی آموزشی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عدم تمایل اغلب اعضای هیات علمی برای شرکت در ارزیابی درونی خصوص محرمانه بودن نتایج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محافظه کاری در بیان نظرات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حجم بالای پرسشنامه های ارزیابی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وجود مشغله فراوان اعضای هیات علمی و تمایل کمتر آنها برای اختصاص وقت به ارزیابی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عدم وجود حمایت های لازم 0 مثلا ارسال بخشنامه های مربوطه از طرف مسئوولین ) </a:t>
            </a:r>
            <a:endParaRPr lang="fa-IR" sz="2000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692696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tr" pitchFamily="2" charset="-78"/>
              </a:rPr>
              <a:t>  </a:t>
            </a: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tr" pitchFamily="2" charset="-78"/>
              </a:rPr>
              <a:t>تجربه های ناموفق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7956376" y="980728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9264" y="3717032"/>
            <a:ext cx="8064896" cy="882119"/>
          </a:xfrm>
        </p:spPr>
        <p:txBody>
          <a:bodyPr>
            <a:noAutofit/>
          </a:bodyPr>
          <a:lstStyle/>
          <a:p>
            <a:pPr algn="r"/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* </a:t>
            </a:r>
            <a:r>
              <a:rPr lang="fa-IR" sz="2800" b="1" dirty="0" smtClean="0">
                <a:cs typeface="B Zar" panose="00000400000000000000" pitchFamily="2" charset="-78"/>
              </a:rPr>
              <a:t>ارزیابی درونی از سال 1381 در دانشگاه گلستان آغاز گردید.</a:t>
            </a:r>
            <a:endParaRPr lang="fa-IR" sz="2800" b="1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668852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ctr" rtl="1">
              <a:lnSpc>
                <a:spcPct val="150000"/>
              </a:lnSpc>
              <a:buNone/>
            </a:pPr>
            <a:r>
              <a:rPr lang="fa-IR" sz="4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وضعیت ارزیابی درونی در دانشگاه گلستان</a:t>
            </a:r>
            <a:endParaRPr lang="fa-IR" sz="4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7956376" y="1196751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852936"/>
            <a:ext cx="8136904" cy="2160240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*</a:t>
            </a:r>
            <a:r>
              <a:rPr lang="en-US" sz="2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400" b="1" dirty="0" smtClean="0">
                <a:cs typeface="B Nazanin" panose="00000400000000000000" pitchFamily="2" charset="-78"/>
              </a:rPr>
              <a:t>برنامه ارزیابی درونی قابل اجرا در 9 ماه است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*</a:t>
            </a:r>
            <a:r>
              <a:rPr lang="fa-IR" sz="2400" b="1" dirty="0" smtClean="0">
                <a:cs typeface="B Nazanin" panose="00000400000000000000" pitchFamily="2" charset="-78"/>
              </a:rPr>
              <a:t> </a:t>
            </a:r>
            <a:r>
              <a:rPr lang="en-US" sz="2400" b="1" dirty="0" smtClean="0">
                <a:cs typeface="B Nazanin" panose="00000400000000000000" pitchFamily="2" charset="-78"/>
              </a:rPr>
              <a:t> </a:t>
            </a:r>
            <a:r>
              <a:rPr lang="fa-IR" sz="2400" b="1" dirty="0" smtClean="0">
                <a:cs typeface="B Nazanin" panose="00000400000000000000" pitchFamily="2" charset="-78"/>
              </a:rPr>
              <a:t>بخش ها در صورت نیاز به یک برنامه زمانی می توانند با کمیته ارزیابی مرکز مطالعات و توسعه آموزش علوم پزشکی هماهنگی کنند.</a:t>
            </a:r>
            <a:endParaRPr lang="fa-IR" sz="2400" b="1" dirty="0">
              <a:cs typeface="B Nazanin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764704"/>
            <a:ext cx="8568952" cy="129614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en-US" sz="4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 </a:t>
            </a:r>
            <a:r>
              <a:rPr lang="en-US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  </a:t>
            </a:r>
            <a:r>
              <a:rPr lang="fa-IR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زمان بندی ارزیابی درونی</a:t>
            </a:r>
            <a:endParaRPr lang="fa-IR" sz="48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0392" y="105273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833" y="2132856"/>
            <a:ext cx="6944559" cy="1728192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rtl="1">
              <a:buNone/>
            </a:pPr>
            <a:r>
              <a:rPr lang="fa-IR" sz="6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فرآیند ارزیابی درونی</a:t>
            </a:r>
            <a:endParaRPr lang="fa-IR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3" name="Notched Right Arrow 2"/>
          <p:cNvSpPr/>
          <p:nvPr/>
        </p:nvSpPr>
        <p:spPr>
          <a:xfrm rot="10800000">
            <a:off x="8172400" y="2420888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668" y="2708920"/>
            <a:ext cx="6832848" cy="2614634"/>
          </a:xfrm>
        </p:spPr>
        <p:txBody>
          <a:bodyPr>
            <a:normAutofit/>
          </a:bodyPr>
          <a:lstStyle/>
          <a:p>
            <a:pPr algn="r" rtl="1"/>
            <a:r>
              <a:rPr lang="fa-IR" sz="2400" b="1" dirty="0" smtClean="0">
                <a:cs typeface="B Nazanin" panose="00000400000000000000" pitchFamily="2" charset="-78"/>
              </a:rPr>
              <a:t>ارزیابی درونی در سه مرحله اصلی و سیزده گام انجام می گیرد.</a:t>
            </a:r>
          </a:p>
          <a:p>
            <a:pPr algn="r" rtl="1">
              <a:lnSpc>
                <a:spcPct val="150000"/>
              </a:lnSpc>
              <a:buFont typeface="Arial" charset="0"/>
              <a:buChar char="•"/>
            </a:pPr>
            <a:r>
              <a:rPr lang="fa-I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برنامه ریزی </a:t>
            </a:r>
          </a:p>
          <a:p>
            <a:pPr algn="r" rtl="1">
              <a:lnSpc>
                <a:spcPct val="150000"/>
              </a:lnSpc>
              <a:buFont typeface="Arial" charset="0"/>
              <a:buChar char="•"/>
            </a:pPr>
            <a:r>
              <a:rPr lang="fa-I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اجرای برنامه </a:t>
            </a:r>
          </a:p>
          <a:p>
            <a:pPr algn="r" rtl="1">
              <a:lnSpc>
                <a:spcPct val="150000"/>
              </a:lnSpc>
              <a:buFont typeface="Arial" charset="0"/>
              <a:buChar char="•"/>
            </a:pPr>
            <a:r>
              <a:rPr lang="fa-I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عمل و پیگیری</a:t>
            </a:r>
          </a:p>
          <a:p>
            <a:pPr algn="r" rtl="1"/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212" y="908721"/>
            <a:ext cx="7704856" cy="1152128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en-US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 </a:t>
            </a:r>
            <a:r>
              <a:rPr lang="fa-IR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مراحل و گامهای ارزیابی درونی</a:t>
            </a:r>
            <a:endParaRPr lang="fa-IR" sz="48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9480" y="1135441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1676" y="2209970"/>
            <a:ext cx="7344816" cy="4387382"/>
          </a:xfrm>
        </p:spPr>
        <p:txBody>
          <a:bodyPr>
            <a:normAutofit/>
          </a:bodyPr>
          <a:lstStyle/>
          <a:p>
            <a:pPr algn="r" rtl="1"/>
            <a:r>
              <a:rPr lang="fa-IR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cs typeface="B Nazanin" panose="00000400000000000000" pitchFamily="2" charset="-78"/>
              </a:rPr>
              <a:t>مرحله اول: </a:t>
            </a:r>
            <a:r>
              <a:rPr lang="fa-IR" sz="2400" dirty="0" smtClean="0">
                <a:cs typeface="B Nazanin" panose="00000400000000000000" pitchFamily="2" charset="-78"/>
              </a:rPr>
              <a:t>برنامه ریزی </a:t>
            </a:r>
            <a:r>
              <a:rPr lang="en-US" sz="2400" dirty="0" smtClean="0">
                <a:cs typeface="B Nazanin" panose="00000400000000000000" pitchFamily="2" charset="-78"/>
              </a:rPr>
              <a:t>)</a:t>
            </a:r>
            <a:r>
              <a:rPr lang="fa-IR" sz="2400" dirty="0" smtClean="0">
                <a:cs typeface="B Nazanin" panose="00000400000000000000" pitchFamily="2" charset="-78"/>
              </a:rPr>
              <a:t> گامهای یک تا هشت</a:t>
            </a:r>
            <a:r>
              <a:rPr lang="en-US" sz="2400" dirty="0" smtClean="0">
                <a:cs typeface="B Nazanin" panose="00000400000000000000" pitchFamily="2" charset="-78"/>
              </a:rPr>
              <a:t>(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Nazanin" panose="00000400000000000000" pitchFamily="2" charset="-78"/>
              </a:rPr>
              <a:t>شامل مراحل پیش از اجرا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Nazanin" panose="00000400000000000000" pitchFamily="2" charset="-78"/>
              </a:rPr>
              <a:t>مهیا کردن مقدمات انجام فرآیند ارزیابی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Nazanin" panose="00000400000000000000" pitchFamily="2" charset="-78"/>
              </a:rPr>
              <a:t>آماده سازی شرایط برای اجرای طرح </a:t>
            </a:r>
          </a:p>
          <a:p>
            <a:pPr algn="r" rtl="1"/>
            <a:r>
              <a:rPr lang="fa-IR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cs typeface="B Nazanin" panose="00000400000000000000" pitchFamily="2" charset="-78"/>
              </a:rPr>
              <a:t>مرحله دوم: </a:t>
            </a:r>
            <a:r>
              <a:rPr lang="fa-IR" sz="2400" dirty="0" smtClean="0">
                <a:cs typeface="B Nazanin" panose="00000400000000000000" pitchFamily="2" charset="-78"/>
              </a:rPr>
              <a:t>اجرای برنامه ( گامهای نه تا دوازده</a:t>
            </a:r>
            <a:r>
              <a:rPr lang="en-US" sz="2400" dirty="0" smtClean="0">
                <a:cs typeface="B Nazanin" panose="00000400000000000000" pitchFamily="2" charset="-78"/>
              </a:rPr>
              <a:t>(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Nazanin" panose="00000400000000000000" pitchFamily="2" charset="-78"/>
              </a:rPr>
              <a:t>گردآوری و تجزیه و تحلیل داده های مورد نیاز و تهیه گزارش </a:t>
            </a:r>
          </a:p>
          <a:p>
            <a:pPr algn="r" rtl="1"/>
            <a:r>
              <a:rPr lang="fa-IR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cs typeface="B Nazanin" panose="00000400000000000000" pitchFamily="2" charset="-78"/>
              </a:rPr>
              <a:t>مرحله سوم: </a:t>
            </a:r>
            <a:r>
              <a:rPr lang="fa-IR" sz="2400" dirty="0" smtClean="0">
                <a:cs typeface="B Nazanin" panose="00000400000000000000" pitchFamily="2" charset="-78"/>
              </a:rPr>
              <a:t>عمل و پیگیری ( گام آخر ) 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Nazanin" panose="00000400000000000000" pitchFamily="2" charset="-78"/>
              </a:rPr>
              <a:t>برنامه ریزی برای بهبود و رسیدن به وضعیت مطلوب براساس یافته ها ارزیابی درونی ( نقاط قوت و ضعف، فرصت ها و تهدیدها ) </a:t>
            </a: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836713"/>
            <a:ext cx="7391375" cy="936104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مراحل و گامهای ارزیابی درونی</a:t>
            </a:r>
            <a:endParaRPr lang="fa-IR" sz="4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0392" y="105273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155341"/>
            <a:ext cx="6512511" cy="11430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rtl="1">
              <a:buNone/>
            </a:pPr>
            <a:r>
              <a:rPr lang="fa-IR" sz="5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مرحله اول: برنامه ریزی</a:t>
            </a:r>
            <a:endParaRPr lang="fa-IR" sz="5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3" name="Notched Right Arrow 2"/>
          <p:cNvSpPr/>
          <p:nvPr/>
        </p:nvSpPr>
        <p:spPr>
          <a:xfrm rot="10800000">
            <a:off x="7724196" y="2348880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777381"/>
            <a:ext cx="7448615" cy="11430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rtl="1">
              <a:buNone/>
            </a:pPr>
            <a:r>
              <a:rPr lang="fa-IR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مفاهیم و فلسفه ارزیابی درونی</a:t>
            </a:r>
            <a:endParaRPr lang="fa-IR" sz="48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3" name="Notched Right Arrow 2"/>
          <p:cNvSpPr/>
          <p:nvPr/>
        </p:nvSpPr>
        <p:spPr>
          <a:xfrm rot="9481426">
            <a:off x="8111171" y="1515707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57224" y="4500570"/>
            <a:ext cx="7715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fa-IR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B Titr" panose="00000700000000000000" pitchFamily="2" charset="-78"/>
              </a:rPr>
              <a:t>مرکز مطالعات و توسعه آموزش علوم پزشکی                                                                                               دانشگاه علوم پزشكي گلستان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fa-IR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B Titr" panose="00000700000000000000" pitchFamily="2" charset="-78"/>
              </a:rPr>
              <a:t> لیلا پاداش(عضو هیئت علمی)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2420888"/>
            <a:ext cx="7524592" cy="3744416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گام اول: </a:t>
            </a:r>
          </a:p>
          <a:p>
            <a:pPr algn="r" rtl="1"/>
            <a:r>
              <a:rPr lang="fa-IR" sz="2400" dirty="0" smtClean="0">
                <a:cs typeface="B Zar" panose="00000400000000000000" pitchFamily="2" charset="-78"/>
              </a:rPr>
              <a:t>آشنا کردن اعضا با فلسفه، هدف، ضرورت و فرآیند اجرای ارزیابی درونی </a:t>
            </a:r>
          </a:p>
          <a:p>
            <a:pPr algn="r" rtl="1"/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* </a:t>
            </a:r>
            <a:r>
              <a:rPr lang="fa-IR" sz="2000" b="1" dirty="0" smtClean="0">
                <a:cs typeface="B Zar" panose="00000400000000000000" pitchFamily="2" charset="-78"/>
              </a:rPr>
              <a:t>اجرای کارگاه آموزشی در بخش 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Zar" panose="00000400000000000000" pitchFamily="2" charset="-78"/>
              </a:rPr>
              <a:t>معرفی فرآیند ارزیابی درونی 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Zar" panose="00000400000000000000" pitchFamily="2" charset="-78"/>
              </a:rPr>
              <a:t>بیان فلسفه و اهداف ارزیابی درونی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Zar" panose="00000400000000000000" pitchFamily="2" charset="-78"/>
              </a:rPr>
              <a:t>کارورزی در مورد مطالب ارائه شده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Zar" panose="00000400000000000000" pitchFamily="2" charset="-78"/>
              </a:rPr>
              <a:t>بحث فعال ( پرسش و پاسخ ) </a:t>
            </a:r>
          </a:p>
          <a:p>
            <a:pPr algn="r" rtl="1"/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*</a:t>
            </a:r>
            <a:r>
              <a:rPr lang="fa-IR" sz="2000" b="1" dirty="0" smtClean="0">
                <a:cs typeface="B Zar" panose="00000400000000000000" pitchFamily="2" charset="-78"/>
              </a:rPr>
              <a:t> امکان برگزاری کارگاه های تکمیلی </a:t>
            </a:r>
          </a:p>
          <a:p>
            <a:pPr algn="r" rtl="1"/>
            <a:endParaRPr lang="fa-I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052736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 </a:t>
            </a: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0148" y="1268760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4844" y="2852936"/>
            <a:ext cx="6400800" cy="2971800"/>
          </a:xfrm>
        </p:spPr>
        <p:txBody>
          <a:bodyPr>
            <a:noAutofit/>
          </a:bodyPr>
          <a:lstStyle/>
          <a:p>
            <a:pPr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66"/>
                </a:solidFill>
                <a:cs typeface="B Zar" panose="00000400000000000000" pitchFamily="2" charset="-78"/>
              </a:rPr>
              <a:t>گام دوم:</a:t>
            </a:r>
          </a:p>
          <a:p>
            <a:pPr algn="r" rtl="1">
              <a:lnSpc>
                <a:spcPct val="110000"/>
              </a:lnSpc>
            </a:pPr>
            <a:r>
              <a:rPr lang="fa-IR" sz="3200" dirty="0" smtClean="0">
                <a:cs typeface="B Zar" panose="00000400000000000000" pitchFamily="2" charset="-78"/>
              </a:rPr>
              <a:t>تشکیل کمیته ارزیابی درونی</a:t>
            </a:r>
          </a:p>
          <a:p>
            <a:pPr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تعداد افراد: سه تا پنج نفر</a:t>
            </a:r>
          </a:p>
          <a:p>
            <a:pPr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تقسیم کار بین افراد گروه</a:t>
            </a:r>
          </a:p>
          <a:p>
            <a:pPr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سرپرست گروه: مجری ارزیابی درونی گروه</a:t>
            </a:r>
            <a:endParaRPr lang="fa-I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1124744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   </a:t>
            </a: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7775644" y="129926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068960"/>
            <a:ext cx="8568952" cy="2808312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B Nazanin" panose="00000400000000000000" pitchFamily="2" charset="-78"/>
              </a:rPr>
              <a:t>گام سوم: </a:t>
            </a:r>
          </a:p>
          <a:p>
            <a:pPr algn="r" rtl="1"/>
            <a:r>
              <a:rPr lang="fa-IR" sz="2000" b="1" dirty="0" smtClean="0">
                <a:cs typeface="B Zar" panose="00000400000000000000" pitchFamily="2" charset="-78"/>
              </a:rPr>
              <a:t>تصریح و تدوین رسالت و اهداف بخش</a:t>
            </a:r>
            <a:endParaRPr lang="en-US" sz="2000" b="1" dirty="0" smtClean="0">
              <a:cs typeface="B Zar" panose="00000400000000000000" pitchFamily="2" charset="-78"/>
            </a:endParaRPr>
          </a:p>
          <a:p>
            <a:pPr algn="r" rtl="1"/>
            <a:endParaRPr lang="fa-IR" sz="1800" b="1" dirty="0" smtClean="0">
              <a:cs typeface="B Zar" panose="00000400000000000000" pitchFamily="2" charset="-78"/>
            </a:endParaRP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Nazanin" panose="00000400000000000000" pitchFamily="2" charset="-78"/>
              </a:rPr>
              <a:t>معمولا رسالت و اهداف مشخص است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Nazanin" panose="00000400000000000000" pitchFamily="2" charset="-78"/>
              </a:rPr>
              <a:t>در این گام رسالت و اهداف بخش مورد بازاندیشی و بازبینی قرار میگرد و مجددا نوشته می شود 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Nazanin" panose="00000400000000000000" pitchFamily="2" charset="-78"/>
              </a:rPr>
              <a:t>رسالت و اهداف بخش مبنایی است برای ترسیم وضعیت مطلوب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3037" y="1380289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   </a:t>
            </a: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7776356" y="1653583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7280" y="1412776"/>
            <a:ext cx="7416824" cy="4968552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Zar" panose="00000400000000000000" pitchFamily="2" charset="-78"/>
              </a:rPr>
              <a:t>گام چهارم: </a:t>
            </a:r>
          </a:p>
          <a:p>
            <a:pPr algn="r" rtl="1"/>
            <a:r>
              <a:rPr lang="fa-IR" sz="1800" dirty="0" smtClean="0">
                <a:cs typeface="B Zar" panose="00000400000000000000" pitchFamily="2" charset="-78"/>
              </a:rPr>
              <a:t>تعریف و تصویب حوزه ها یا عوامل ( </a:t>
            </a:r>
            <a:r>
              <a:rPr lang="en-US" sz="1800" dirty="0" smtClean="0">
                <a:cs typeface="B Zar" panose="00000400000000000000" pitchFamily="2" charset="-78"/>
              </a:rPr>
              <a:t>Factors</a:t>
            </a:r>
            <a:r>
              <a:rPr lang="fa-IR" sz="1800" dirty="0" smtClean="0">
                <a:cs typeface="B Zar" panose="00000400000000000000" pitchFamily="2" charset="-78"/>
              </a:rPr>
              <a:t> ) 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800" dirty="0" smtClean="0">
                <a:cs typeface="B Zar" panose="00000400000000000000" pitchFamily="2" charset="-78"/>
              </a:rPr>
              <a:t>عوامل بخش های عمده و کلی تشکیل دهنده نظام آموزش هستند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800" dirty="0" smtClean="0">
                <a:cs typeface="B Zar" panose="00000400000000000000" pitchFamily="2" charset="-78"/>
              </a:rPr>
              <a:t>عوامل مورد بررسی: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b="1" dirty="0" smtClean="0">
                <a:cs typeface="B Zar" panose="00000400000000000000" pitchFamily="2" charset="-78"/>
              </a:rPr>
              <a:t>رسالت و اهداف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b="1" dirty="0" smtClean="0">
                <a:cs typeface="B Zar" panose="00000400000000000000" pitchFamily="2" charset="-78"/>
              </a:rPr>
              <a:t>اعضای هیات علمی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b="1" dirty="0" smtClean="0">
                <a:cs typeface="B Zar" panose="00000400000000000000" pitchFamily="2" charset="-78"/>
              </a:rPr>
              <a:t>برنامه درسی و دوره های آموزشی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b="1" dirty="0" smtClean="0">
                <a:cs typeface="B Zar" panose="00000400000000000000" pitchFamily="2" charset="-78"/>
              </a:rPr>
              <a:t>دانشجویان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b="1" dirty="0" smtClean="0">
                <a:cs typeface="B Zar" panose="00000400000000000000" pitchFamily="2" charset="-78"/>
              </a:rPr>
              <a:t>فرآیند تدریس- یادگیری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b="1" dirty="0" smtClean="0">
                <a:cs typeface="B Zar" panose="00000400000000000000" pitchFamily="2" charset="-78"/>
              </a:rPr>
              <a:t>مدیریت و سازماندهی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b="1" dirty="0" smtClean="0">
                <a:cs typeface="B Zar" panose="00000400000000000000" pitchFamily="2" charset="-78"/>
              </a:rPr>
              <a:t>دانش آموختگان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b="1" dirty="0" smtClean="0">
                <a:cs typeface="B Zar" panose="00000400000000000000" pitchFamily="2" charset="-78"/>
              </a:rPr>
              <a:t>امکانات و تجهیزات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b="1" dirty="0" smtClean="0">
                <a:cs typeface="B Zar" panose="00000400000000000000" pitchFamily="2" charset="-78"/>
              </a:rPr>
              <a:t>پژوهش </a:t>
            </a:r>
            <a:endParaRPr lang="fa-IR" sz="1800" b="1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116631"/>
            <a:ext cx="6624736" cy="1080121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7740352" y="40888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2132856"/>
            <a:ext cx="7488832" cy="3312368"/>
          </a:xfrm>
        </p:spPr>
        <p:txBody>
          <a:bodyPr>
            <a:normAutofit lnSpcReduction="10000"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Zar" panose="00000400000000000000" pitchFamily="2" charset="-78"/>
              </a:rPr>
              <a:t>گام پنجم:</a:t>
            </a:r>
          </a:p>
          <a:p>
            <a:pPr algn="r" rtl="1"/>
            <a:r>
              <a:rPr lang="fa-IR" sz="1600" b="1" dirty="0" smtClean="0">
                <a:cs typeface="B Zar" panose="00000400000000000000" pitchFamily="2" charset="-78"/>
              </a:rPr>
              <a:t>تعیین و تصویب ملاکها ( </a:t>
            </a:r>
            <a:r>
              <a:rPr lang="en-US" sz="1600" b="1" dirty="0" smtClean="0">
                <a:cs typeface="B Zar" panose="00000400000000000000" pitchFamily="2" charset="-78"/>
              </a:rPr>
              <a:t>Criteria</a:t>
            </a:r>
            <a:r>
              <a:rPr lang="fa-IR" sz="1600" b="1" dirty="0" smtClean="0">
                <a:cs typeface="B Zar" panose="00000400000000000000" pitchFamily="2" charset="-78"/>
              </a:rPr>
              <a:t> ) </a:t>
            </a:r>
            <a:endParaRPr lang="en-US" sz="1600" b="1" dirty="0" smtClean="0">
              <a:cs typeface="B Zar" panose="00000400000000000000" pitchFamily="2" charset="-78"/>
            </a:endParaRPr>
          </a:p>
          <a:p>
            <a:pPr algn="r" rtl="1"/>
            <a:endParaRPr lang="fa-IR" sz="1600" b="1" dirty="0" smtClean="0">
              <a:cs typeface="B Zar" panose="00000400000000000000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cs typeface="B Zar" panose="00000400000000000000" pitchFamily="2" charset="-78"/>
              </a:rPr>
              <a:t>مثال: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cs typeface="B Zar" panose="00000400000000000000" pitchFamily="2" charset="-78"/>
              </a:rPr>
              <a:t>عامل: اعضای هیات علمی </a:t>
            </a:r>
          </a:p>
          <a:p>
            <a:pPr algn="r" rtl="1">
              <a:lnSpc>
                <a:spcPct val="150000"/>
              </a:lnSpc>
            </a:pPr>
            <a:r>
              <a:rPr lang="fa-IR" sz="1600" b="1" dirty="0" smtClean="0">
                <a:cs typeface="B Zar" panose="00000400000000000000" pitchFamily="2" charset="-78"/>
              </a:rPr>
              <a:t>√ملاک 1: فعالیت های آموزشی                </a:t>
            </a:r>
            <a:endParaRPr lang="en-US" sz="1600" b="1" dirty="0" smtClean="0">
              <a:cs typeface="B Zar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1600" b="1" dirty="0" smtClean="0">
                <a:cs typeface="B Zar" panose="00000400000000000000" pitchFamily="2" charset="-78"/>
              </a:rPr>
              <a:t>√ ملاک 2: فعالیت های پژوهشی </a:t>
            </a:r>
            <a:endParaRPr lang="en-US" sz="1600" b="1" dirty="0" smtClean="0">
              <a:cs typeface="B Zar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1600" b="1" dirty="0" smtClean="0">
                <a:cs typeface="B Zar" panose="00000400000000000000" pitchFamily="2" charset="-78"/>
              </a:rPr>
              <a:t>عمده ترین جنبه ی هر عامل که به بهترین نحو ممکن می تواند وضعیت آن عامل را نمایان سازد</a:t>
            </a:r>
          </a:p>
          <a:p>
            <a:pPr algn="r" rtl="1">
              <a:lnSpc>
                <a:spcPct val="150000"/>
              </a:lnSpc>
            </a:pPr>
            <a:endParaRPr lang="fa-IR" sz="500" b="1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5297" y="404664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244408" y="700916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16824" cy="3744416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Zar" panose="00000400000000000000" pitchFamily="2" charset="-78"/>
              </a:rPr>
              <a:t>گام ششم: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تعیین و تصویب نشانگرها ( </a:t>
            </a:r>
            <a:r>
              <a:rPr lang="en-US" sz="2000" dirty="0" smtClean="0">
                <a:cs typeface="B Zar" panose="00000400000000000000" pitchFamily="2" charset="-78"/>
              </a:rPr>
              <a:t>Indicators</a:t>
            </a:r>
            <a:r>
              <a:rPr lang="fa-IR" sz="2000" dirty="0" smtClean="0">
                <a:cs typeface="B Zar" panose="00000400000000000000" pitchFamily="2" charset="-78"/>
              </a:rPr>
              <a:t> ) 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2000" dirty="0" smtClean="0">
                <a:cs typeface="B Zar" panose="00000400000000000000" pitchFamily="2" charset="-78"/>
              </a:rPr>
              <a:t>مثال: 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عامل: اعضای </a:t>
            </a:r>
            <a:r>
              <a:rPr lang="fa-IR" sz="2000" smtClean="0">
                <a:cs typeface="B Zar" panose="00000400000000000000" pitchFamily="2" charset="-78"/>
              </a:rPr>
              <a:t>هیات علمی</a:t>
            </a:r>
            <a:endParaRPr lang="fa-IR" sz="2000" dirty="0" smtClean="0">
              <a:cs typeface="B Zar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B Zar" panose="00000400000000000000" pitchFamily="2" charset="-78"/>
              </a:rPr>
              <a:t>√ملاک: فعالیت های پژوهشی</a:t>
            </a:r>
          </a:p>
          <a:p>
            <a:pPr algn="r" rtl="1"/>
            <a:r>
              <a:rPr lang="fa-IR" sz="2000" dirty="0" smtClean="0">
                <a:cs typeface="B Zar" panose="00000400000000000000" pitchFamily="2" charset="-78"/>
              </a:rPr>
              <a:t> نشانگر: تعداد مقالات </a:t>
            </a:r>
            <a:r>
              <a:rPr lang="en-US" sz="2000" dirty="0" smtClean="0">
                <a:cs typeface="B Zar" panose="00000400000000000000" pitchFamily="2" charset="-78"/>
              </a:rPr>
              <a:t>ISI</a:t>
            </a:r>
            <a:r>
              <a:rPr lang="fa-IR" sz="2000" dirty="0" smtClean="0">
                <a:cs typeface="B Zar" panose="00000400000000000000" pitchFamily="2" charset="-78"/>
              </a:rPr>
              <a:t>عمده ترین جنبه ی هر ملاک</a:t>
            </a:r>
            <a:r>
              <a:rPr lang="en-US" sz="2000" dirty="0" smtClean="0">
                <a:cs typeface="B Zar" panose="00000400000000000000" pitchFamily="2" charset="-78"/>
              </a:rPr>
              <a:t> </a:t>
            </a:r>
            <a:r>
              <a:rPr lang="fa-IR" sz="2000" dirty="0" smtClean="0">
                <a:cs typeface="B Zar" panose="00000400000000000000" pitchFamily="2" charset="-78"/>
              </a:rPr>
              <a:t>که به مناسب ترین شکل ممکن کیفیت آن ملاک را تصویر می کند</a:t>
            </a:r>
            <a:endParaRPr lang="fa-IR" sz="2000" dirty="0">
              <a:cs typeface="B Zar" panose="00000400000000000000" pitchFamily="2" charset="-78"/>
            </a:endParaRPr>
          </a:p>
        </p:txBody>
      </p:sp>
      <p:sp>
        <p:nvSpPr>
          <p:cNvPr id="5" name="Notched Right Arrow 4"/>
          <p:cNvSpPr/>
          <p:nvPr/>
        </p:nvSpPr>
        <p:spPr>
          <a:xfrm rot="10800000">
            <a:off x="8028384" y="105273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259632" y="728699"/>
            <a:ext cx="6624736" cy="1080121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1988840"/>
            <a:ext cx="7056784" cy="3744416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Zar" panose="00000400000000000000" pitchFamily="2" charset="-78"/>
              </a:rPr>
              <a:t>گام ششم: </a:t>
            </a:r>
            <a:endParaRPr lang="fa-IR" sz="1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B Zar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B Zar" panose="00000400000000000000" pitchFamily="2" charset="-78"/>
              </a:rPr>
              <a:t>تعیین و تصویب نشانگرها ( </a:t>
            </a:r>
            <a:r>
              <a:rPr lang="en-US" sz="2000" dirty="0" smtClean="0">
                <a:cs typeface="B Zar" panose="00000400000000000000" pitchFamily="2" charset="-78"/>
              </a:rPr>
              <a:t>Indicators</a:t>
            </a:r>
            <a:r>
              <a:rPr lang="fa-IR" sz="2000" dirty="0" smtClean="0">
                <a:cs typeface="B Zar" panose="00000400000000000000" pitchFamily="2" charset="-78"/>
              </a:rPr>
              <a:t> )</a:t>
            </a:r>
            <a:endParaRPr lang="en-US" sz="2000" dirty="0" smtClean="0">
              <a:cs typeface="B Zar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B Zar" panose="00000400000000000000" pitchFamily="2" charset="-78"/>
              </a:rPr>
              <a:t> 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800" b="1" dirty="0" smtClean="0">
                <a:cs typeface="B Zar" panose="00000400000000000000" pitchFamily="2" charset="-78"/>
              </a:rPr>
              <a:t>در زمان انتخاب نشانگرها به مسائل زیر باید توجه کرد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800" b="1" dirty="0" smtClean="0">
                <a:cs typeface="B Zar" panose="00000400000000000000" pitchFamily="2" charset="-78"/>
              </a:rPr>
              <a:t>رسالت و اهداف </a:t>
            </a:r>
            <a:r>
              <a:rPr lang="fa-IR" sz="1800" b="1" dirty="0" smtClean="0">
                <a:cs typeface="B Zar" panose="00000400000000000000" pitchFamily="2" charset="-78"/>
              </a:rPr>
              <a:t>گروه</a:t>
            </a:r>
            <a:endParaRPr lang="fa-IR" sz="1800" b="1" dirty="0" smtClean="0">
              <a:cs typeface="B Zar" panose="00000400000000000000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1800" b="1" dirty="0" smtClean="0">
                <a:cs typeface="B Zar" panose="00000400000000000000" pitchFamily="2" charset="-78"/>
              </a:rPr>
              <a:t>آیین نامه های مصوب </a:t>
            </a:r>
            <a:r>
              <a:rPr lang="fa-IR" sz="1800" b="1" dirty="0" smtClean="0">
                <a:cs typeface="B Zar" panose="00000400000000000000" pitchFamily="2" charset="-78"/>
              </a:rPr>
              <a:t>گروه</a:t>
            </a:r>
            <a:endParaRPr lang="fa-IR" sz="1800" b="1" dirty="0" smtClean="0">
              <a:cs typeface="B Zar" panose="00000400000000000000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1800" b="1" dirty="0" smtClean="0">
                <a:cs typeface="B Zar" panose="00000400000000000000" pitchFamily="2" charset="-78"/>
              </a:rPr>
              <a:t>شرایط، امکانات و واقعیت </a:t>
            </a:r>
            <a:r>
              <a:rPr lang="fa-IR" sz="1800" b="1" dirty="0" smtClean="0">
                <a:cs typeface="B Zar" panose="00000400000000000000" pitchFamily="2" charset="-78"/>
              </a:rPr>
              <a:t>های</a:t>
            </a:r>
            <a:r>
              <a:rPr lang="fa-IR" sz="1800" b="1" dirty="0" smtClean="0">
                <a:cs typeface="B Zar" panose="00000400000000000000" pitchFamily="2" charset="-78"/>
              </a:rPr>
              <a:t> گروه</a:t>
            </a:r>
            <a:endParaRPr lang="fa-IR" sz="1800" b="1" dirty="0" smtClean="0">
              <a:cs typeface="B Zar" panose="00000400000000000000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1800" b="1" dirty="0" smtClean="0">
                <a:cs typeface="B Zar" panose="00000400000000000000" pitchFamily="2" charset="-78"/>
              </a:rPr>
              <a:t>نظرات اعضای هیات علمی و کمیته ارزیابی درونی</a:t>
            </a:r>
            <a:endParaRPr lang="fa-IR" sz="1800" b="1" dirty="0">
              <a:cs typeface="B Zar" panose="00000400000000000000" pitchFamily="2" charset="-78"/>
            </a:endParaRPr>
          </a:p>
        </p:txBody>
      </p:sp>
      <p:sp>
        <p:nvSpPr>
          <p:cNvPr id="5" name="Notched Right Arrow 4"/>
          <p:cNvSpPr/>
          <p:nvPr/>
        </p:nvSpPr>
        <p:spPr>
          <a:xfrm rot="10800000">
            <a:off x="8100392" y="105273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331640" y="728699"/>
            <a:ext cx="6624736" cy="1080121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901574"/>
            <a:ext cx="8064896" cy="3456384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400" b="1" dirty="0" smtClean="0">
                <a:cs typeface="B Zar" panose="00000400000000000000" pitchFamily="2" charset="-78"/>
              </a:rPr>
              <a:t>گام ششم: </a:t>
            </a:r>
          </a:p>
          <a:p>
            <a:pPr algn="r" rtl="1"/>
            <a:r>
              <a:rPr lang="fa-IR" sz="2400" dirty="0" smtClean="0">
                <a:cs typeface="B Zar" panose="00000400000000000000" pitchFamily="2" charset="-78"/>
              </a:rPr>
              <a:t>تعیین و تصویب نشانگرها ( </a:t>
            </a:r>
            <a:r>
              <a:rPr lang="en-US" sz="2400" dirty="0" smtClean="0">
                <a:cs typeface="B Zar" panose="00000400000000000000" pitchFamily="2" charset="-78"/>
              </a:rPr>
              <a:t>Indicators </a:t>
            </a:r>
            <a:r>
              <a:rPr lang="fa-IR" sz="2400" dirty="0" smtClean="0">
                <a:cs typeface="B Zar" panose="00000400000000000000" pitchFamily="2" charset="-78"/>
              </a:rPr>
              <a:t>) </a:t>
            </a:r>
            <a:endParaRPr lang="en-US" sz="2400" dirty="0" smtClean="0">
              <a:cs typeface="B Zar" panose="00000400000000000000" pitchFamily="2" charset="-78"/>
            </a:endParaRPr>
          </a:p>
          <a:p>
            <a:pPr algn="r" rtl="1"/>
            <a:endParaRPr lang="fa-IR" sz="1600" dirty="0" smtClean="0">
              <a:cs typeface="B Zar" panose="00000400000000000000" pitchFamily="2" charset="-78"/>
            </a:endParaRPr>
          </a:p>
          <a:p>
            <a:pPr algn="r" rtl="1"/>
            <a:r>
              <a:rPr lang="en-US" sz="20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* </a:t>
            </a:r>
            <a:r>
              <a:rPr lang="fa-IR" sz="2000" b="1" dirty="0" smtClean="0">
                <a:cs typeface="B Zar" panose="00000400000000000000" pitchFamily="2" charset="-78"/>
              </a:rPr>
              <a:t>بعد از تدوین هر نشانگر باید:</a:t>
            </a:r>
            <a:endParaRPr lang="fa-IR" sz="1800" b="1" dirty="0" smtClean="0">
              <a:cs typeface="B Zar" panose="00000400000000000000" pitchFamily="2" charset="-78"/>
            </a:endParaRP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Zar" panose="00000400000000000000" pitchFamily="2" charset="-78"/>
              </a:rPr>
              <a:t>معیارهای قضاوت ( تحقق هدف ) در باره ی هر نشانگرتعریف شود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Zar" panose="00000400000000000000" pitchFamily="2" charset="-78"/>
              </a:rPr>
              <a:t>سطوح مطلوبیت این معیارها مشخص شود</a:t>
            </a:r>
            <a:endParaRPr lang="fa-IR" sz="2000" b="1" dirty="0">
              <a:cs typeface="B Zar" panose="00000400000000000000" pitchFamily="2" charset="-78"/>
            </a:endParaRPr>
          </a:p>
        </p:txBody>
      </p:sp>
      <p:sp>
        <p:nvSpPr>
          <p:cNvPr id="5" name="Notched Right Arrow 4"/>
          <p:cNvSpPr/>
          <p:nvPr/>
        </p:nvSpPr>
        <p:spPr>
          <a:xfrm rot="10800000">
            <a:off x="8100392" y="105273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259632" y="728699"/>
            <a:ext cx="6624736" cy="1080121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772816"/>
            <a:ext cx="7129490" cy="5256584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مثال: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هدف: تربیت دانش آموختگانی که بتوانند در اولین یا دومین کار مرتبط با تحصیل خود شاغل شوند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عامل: دانش آموختگان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ملاک: سرنوشت شغلی دانش آموختگان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نشانگر: نسبت دانش آموختگان شاغل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معیار: برآیند پاسخ دانش آموختگان شاغل به سئوال طرح شده در خصوص این نشانگر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سطوح مطلوبیت:</a:t>
            </a:r>
          </a:p>
          <a:p>
            <a:pPr algn="r" rtl="1"/>
            <a:r>
              <a:rPr lang="fa-IR" sz="1800" dirty="0" smtClean="0">
                <a:cs typeface="B Zar" panose="00000400000000000000" pitchFamily="2" charset="-78"/>
              </a:rPr>
              <a:t>√</a:t>
            </a:r>
            <a:r>
              <a:rPr lang="fa-IR" sz="1800" b="1" dirty="0" smtClean="0">
                <a:cs typeface="B Zar" panose="00000400000000000000" pitchFamily="2" charset="-78"/>
              </a:rPr>
              <a:t>کاملا مطلوب = اشتغال بیش از 80%</a:t>
            </a:r>
            <a:r>
              <a:rPr lang="en-US" sz="1800" b="1" dirty="0" smtClean="0">
                <a:cs typeface="B Zar" panose="00000400000000000000" pitchFamily="2" charset="-78"/>
              </a:rPr>
              <a:t>          </a:t>
            </a:r>
            <a:r>
              <a:rPr lang="fa-IR" sz="1800" b="1" dirty="0" smtClean="0">
                <a:cs typeface="B Zar" panose="00000400000000000000" pitchFamily="2" charset="-78"/>
              </a:rPr>
              <a:t>مطلوب = اشتغال بیش از 80%</a:t>
            </a:r>
            <a:r>
              <a:rPr lang="en-US" sz="1800" b="1" dirty="0" smtClean="0">
                <a:cs typeface="B Zar" panose="00000400000000000000" pitchFamily="2" charset="-78"/>
              </a:rPr>
              <a:t> </a:t>
            </a:r>
            <a:endParaRPr lang="fa-IR" sz="1800" b="1" dirty="0" smtClean="0">
              <a:cs typeface="B Zar" panose="00000400000000000000" pitchFamily="2" charset="-78"/>
            </a:endParaRPr>
          </a:p>
          <a:p>
            <a:pPr algn="r" rtl="1"/>
            <a:r>
              <a:rPr lang="fa-IR" sz="1800" b="1" dirty="0" smtClean="0">
                <a:cs typeface="B Zar" panose="00000400000000000000" pitchFamily="2" charset="-78"/>
              </a:rPr>
              <a:t>√مطلوب = اشتغال بین 65 تا 80% </a:t>
            </a:r>
            <a:r>
              <a:rPr lang="en-US" sz="1800" b="1" dirty="0" smtClean="0">
                <a:cs typeface="B Zar" panose="00000400000000000000" pitchFamily="2" charset="-78"/>
              </a:rPr>
              <a:t>            </a:t>
            </a:r>
            <a:r>
              <a:rPr lang="fa-IR" sz="1800" b="1" dirty="0" smtClean="0">
                <a:cs typeface="B Zar" panose="00000400000000000000" pitchFamily="2" charset="-78"/>
              </a:rPr>
              <a:t>نسبتا مطلوب = اشتغال بین 50 تا 65%</a:t>
            </a:r>
          </a:p>
          <a:p>
            <a:pPr algn="r" rtl="1"/>
            <a:r>
              <a:rPr lang="fa-IR" sz="1800" b="1" dirty="0" smtClean="0">
                <a:cs typeface="B Zar" panose="00000400000000000000" pitchFamily="2" charset="-78"/>
              </a:rPr>
              <a:t>√نسبتا مطلوب = اشتغال بین 50 تا 65%</a:t>
            </a:r>
            <a:r>
              <a:rPr lang="en-US" sz="1800" b="1" dirty="0" smtClean="0">
                <a:cs typeface="B Zar" panose="00000400000000000000" pitchFamily="2" charset="-78"/>
              </a:rPr>
              <a:t>      </a:t>
            </a:r>
            <a:r>
              <a:rPr lang="fa-IR" sz="1800" b="1" dirty="0" smtClean="0">
                <a:cs typeface="B Zar" panose="00000400000000000000" pitchFamily="2" charset="-78"/>
              </a:rPr>
              <a:t> نامطلوب = اشتغال بین 30 تا 50%</a:t>
            </a:r>
          </a:p>
          <a:p>
            <a:pPr algn="r" rtl="1"/>
            <a:r>
              <a:rPr lang="fa-IR" sz="1800" b="1" dirty="0" smtClean="0">
                <a:cs typeface="B Zar" panose="00000400000000000000" pitchFamily="2" charset="-78"/>
              </a:rPr>
              <a:t>√نامظلوب = اشتغال بین 30 تا 50%</a:t>
            </a:r>
          </a:p>
          <a:p>
            <a:pPr algn="r" rtl="1"/>
            <a:r>
              <a:rPr lang="fa-IR" sz="1800" b="1" dirty="0" smtClean="0">
                <a:cs typeface="B Zar" panose="00000400000000000000" pitchFamily="2" charset="-78"/>
              </a:rPr>
              <a:t>√کاملا نامطلوب = اشتغال زیر 30%</a:t>
            </a:r>
            <a:endParaRPr lang="fa-IR" sz="1800" b="1" dirty="0">
              <a:cs typeface="B Zar" panose="000004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6624736" cy="1080121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6" name="Notched Right Arrow 5"/>
          <p:cNvSpPr/>
          <p:nvPr/>
        </p:nvSpPr>
        <p:spPr>
          <a:xfrm rot="10800000">
            <a:off x="7668344" y="620686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6783" y="2348880"/>
            <a:ext cx="7488832" cy="2971800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400" b="1" dirty="0" smtClean="0">
                <a:cs typeface="Zar" pitchFamily="2" charset="-78"/>
              </a:rPr>
              <a:t>گام هفتم:</a:t>
            </a:r>
          </a:p>
          <a:p>
            <a:pPr algn="r" rtl="1"/>
            <a:r>
              <a:rPr lang="fa-IR" sz="2400" dirty="0" smtClean="0">
                <a:cs typeface="B Zar" panose="00000400000000000000" pitchFamily="2" charset="-78"/>
              </a:rPr>
              <a:t>مشخص کردن داده های مورد نیاز</a:t>
            </a:r>
            <a:endParaRPr lang="en-US" sz="2400" dirty="0" smtClean="0">
              <a:cs typeface="B Zar" panose="00000400000000000000" pitchFamily="2" charset="-78"/>
            </a:endParaRPr>
          </a:p>
          <a:p>
            <a:pPr algn="r" rtl="1"/>
            <a:endParaRPr lang="fa-IR" sz="1800" dirty="0" smtClean="0">
              <a:cs typeface="B Zar" panose="00000400000000000000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در این مرحله بایستی به طرح سئوالات مناسب جهت سنجش نشانگرها پرداخت.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سئوالات زیر در این مرحله بایستی مورد توجه قرار گیرند: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متغیرهای تشکیل دهنده نشانگر مورد نظر کدامند؟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با طرح چند سئوال کلیه متغیرها و جنبه های مورد نظر در این نشانگر مورد پوشش قرار می گیرند؟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1800" dirty="0" smtClean="0">
                <a:cs typeface="B Zar" panose="00000400000000000000" pitchFamily="2" charset="-78"/>
              </a:rPr>
              <a:t>مناسب ترین منبع یا منابع جهت سنجش این نشانگر و جمع آوری داده های مورد نیاز از آنها، کدامند؟</a:t>
            </a:r>
            <a:endParaRPr lang="fa-IR" sz="1800" dirty="0">
              <a:cs typeface="B Zar" panose="000004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187624" y="798051"/>
            <a:ext cx="6624736" cy="1080121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6" name="Notched Right Arrow 5"/>
          <p:cNvSpPr/>
          <p:nvPr/>
        </p:nvSpPr>
        <p:spPr>
          <a:xfrm rot="10800000">
            <a:off x="7922171" y="1122087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357298"/>
            <a:ext cx="8072494" cy="4857784"/>
          </a:xfrm>
        </p:spPr>
        <p:txBody>
          <a:bodyPr>
            <a:normAutofit fontScale="25000" lnSpcReduction="20000"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4900" dirty="0" smtClean="0"/>
              <a:t>مفاهیم و فلسفه ی ارزیابی درونی 			* فرآیند ارزیابی درونی 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4900" dirty="0" smtClean="0"/>
              <a:t>ارزیابی چیست؟ 				</a:t>
            </a:r>
            <a:r>
              <a:rPr lang="fa-IR" sz="6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Zar" panose="00000400000000000000" pitchFamily="2" charset="-78"/>
              </a:rPr>
              <a:t>مرحله اول: برنامه ریزی 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4900" dirty="0" smtClean="0"/>
              <a:t>تعریف ارزیابی درونی				* گام اول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4900" dirty="0" smtClean="0"/>
              <a:t>اهداف ارزیابی درونی ( درسطح کلان )			* گام دوم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4900" dirty="0" smtClean="0"/>
              <a:t>اهداف ارزیابی درونی ( در سطح گروه)		</a:t>
            </a:r>
            <a:r>
              <a:rPr lang="en-US" sz="4900" dirty="0" smtClean="0"/>
              <a:t>                    </a:t>
            </a:r>
            <a:r>
              <a:rPr lang="fa-IR" sz="4900" dirty="0" smtClean="0"/>
              <a:t>* گام سوم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4900" dirty="0" smtClean="0"/>
              <a:t>فواید ارزیابی درونی				* گام چهارم 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4900" dirty="0" smtClean="0"/>
              <a:t>تجربه های موفق				* گام پنجم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4900" dirty="0" smtClean="0"/>
              <a:t>تجربه های ناموفق				* گام ششم</a:t>
            </a:r>
          </a:p>
          <a:p>
            <a:pPr algn="r" rtl="1"/>
            <a:r>
              <a:rPr lang="fa-IR" sz="4900" dirty="0" smtClean="0"/>
              <a:t>					* گام هفتم</a:t>
            </a:r>
          </a:p>
          <a:p>
            <a:pPr algn="r" rtl="1"/>
            <a:r>
              <a:rPr lang="fa-IR" sz="4900" dirty="0" smtClean="0"/>
              <a:t>					</a:t>
            </a:r>
            <a:r>
              <a:rPr lang="fa-IR" sz="4900" dirty="0" smtClean="0"/>
              <a:t>* گام هشتم</a:t>
            </a:r>
          </a:p>
          <a:p>
            <a:pPr algn="just" rtl="1"/>
            <a:r>
              <a:rPr lang="fa-IR" sz="4900" smtClean="0"/>
              <a:t>*  </a:t>
            </a:r>
            <a:r>
              <a:rPr lang="fa-IR" sz="6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Zar" panose="00000400000000000000" pitchFamily="2" charset="-78"/>
              </a:rPr>
              <a:t>مرحله دوم: اجرای برنامه</a:t>
            </a:r>
            <a:endParaRPr lang="fa-IR" sz="4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4900" dirty="0" smtClean="0"/>
              <a:t>وضعیت </a:t>
            </a:r>
            <a:r>
              <a:rPr lang="fa-IR" sz="4900" dirty="0" smtClean="0"/>
              <a:t>ارزیابی درونی در دانشگاه گلستان	</a:t>
            </a:r>
            <a:r>
              <a:rPr lang="en-US" sz="4900" dirty="0" smtClean="0"/>
              <a:t>                                         </a:t>
            </a:r>
            <a:r>
              <a:rPr lang="fa-IR" sz="4900" dirty="0"/>
              <a:t>* گام </a:t>
            </a:r>
            <a:r>
              <a:rPr lang="fa-IR" sz="4900" dirty="0" smtClean="0"/>
              <a:t>نهم</a:t>
            </a:r>
          </a:p>
          <a:p>
            <a:pPr algn="r" rtl="1"/>
            <a:r>
              <a:rPr lang="fa-IR" sz="4900" dirty="0" smtClean="0"/>
              <a:t>					</a:t>
            </a:r>
            <a:r>
              <a:rPr lang="fa-IR" sz="4900" dirty="0"/>
              <a:t> * گام </a:t>
            </a:r>
            <a:r>
              <a:rPr lang="fa-IR" sz="4900" dirty="0" smtClean="0"/>
              <a:t>دهم</a:t>
            </a:r>
          </a:p>
          <a:p>
            <a:pPr algn="r" rtl="1"/>
            <a:r>
              <a:rPr lang="fa-IR" sz="4900" dirty="0" smtClean="0"/>
              <a:t>مراحل اداری و گردش کار در اجرای			</a:t>
            </a:r>
            <a:r>
              <a:rPr lang="fa-IR" sz="4900" dirty="0"/>
              <a:t> * گام </a:t>
            </a:r>
            <a:r>
              <a:rPr lang="fa-IR" sz="4900" dirty="0" smtClean="0"/>
              <a:t>یازدهم</a:t>
            </a:r>
          </a:p>
          <a:p>
            <a:pPr algn="r" rtl="1"/>
            <a:r>
              <a:rPr lang="fa-IR" sz="4900" dirty="0" smtClean="0"/>
              <a:t>ارزیابی درونی				                    </a:t>
            </a:r>
            <a:r>
              <a:rPr lang="fa-IR" sz="4900" dirty="0"/>
              <a:t>* گام </a:t>
            </a:r>
            <a:r>
              <a:rPr lang="fa-IR" sz="4900" dirty="0" smtClean="0"/>
              <a:t>دوازدهم</a:t>
            </a:r>
          </a:p>
          <a:p>
            <a:pPr algn="r" rtl="1"/>
            <a:r>
              <a:rPr lang="fa-IR" sz="4900" dirty="0" smtClean="0"/>
              <a:t>                                              			</a:t>
            </a:r>
            <a:r>
              <a:rPr lang="fa-IR" sz="6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Zar" panose="00000400000000000000" pitchFamily="2" charset="-78"/>
              </a:rPr>
              <a:t>مرحله سوم: عمل و پیگیری</a:t>
            </a:r>
            <a:r>
              <a:rPr lang="fa-IR" sz="4900" dirty="0" smtClean="0"/>
              <a:t>					</a:t>
            </a:r>
          </a:p>
          <a:p>
            <a:pPr algn="r" rtl="1"/>
            <a:r>
              <a:rPr lang="fa-IR" sz="4900" dirty="0" smtClean="0"/>
              <a:t>* برنامه زمان بندی ارزیابی درونی 			</a:t>
            </a:r>
          </a:p>
          <a:p>
            <a:pPr algn="r" rtl="1"/>
            <a:endParaRPr lang="fa-IR" sz="1800" dirty="0" smtClean="0"/>
          </a:p>
          <a:p>
            <a:pPr algn="r" rtl="1">
              <a:buFont typeface="Arial" pitchFamily="34" charset="0"/>
              <a:buChar char="•"/>
            </a:pPr>
            <a:endParaRPr lang="fa-IR" sz="1800" dirty="0" smtClean="0"/>
          </a:p>
          <a:p>
            <a:pPr algn="r" rtl="1">
              <a:buFont typeface="Arial" pitchFamily="34" charset="0"/>
              <a:buChar char="•"/>
            </a:pPr>
            <a:endParaRPr lang="fa-I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414"/>
            <a:ext cx="7772400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tr" pitchFamily="2" charset="-78"/>
              </a:rPr>
              <a:t>فهرست موضوعات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348880"/>
            <a:ext cx="7560840" cy="3456384"/>
          </a:xfrm>
        </p:spPr>
        <p:txBody>
          <a:bodyPr>
            <a:noAutofit/>
          </a:bodyPr>
          <a:lstStyle/>
          <a:p>
            <a:pPr algn="r" rtl="1"/>
            <a:r>
              <a:rPr lang="fa-IR" sz="2800" b="1" dirty="0" smtClean="0">
                <a:cs typeface="B Zar" panose="00000400000000000000" pitchFamily="2" charset="-78"/>
              </a:rPr>
              <a:t>گام هشتم: </a:t>
            </a:r>
            <a:endParaRPr lang="en-US" sz="2800" b="1" dirty="0" smtClean="0">
              <a:cs typeface="B Zar" panose="00000400000000000000" pitchFamily="2" charset="-78"/>
            </a:endParaRPr>
          </a:p>
          <a:p>
            <a:pPr algn="r" rtl="1"/>
            <a:endParaRPr lang="fa-IR" sz="1100" b="1" dirty="0" smtClean="0">
              <a:cs typeface="B Zar" panose="00000400000000000000" pitchFamily="2" charset="-78"/>
            </a:endParaRPr>
          </a:p>
          <a:p>
            <a:pPr algn="r" rtl="1"/>
            <a:r>
              <a:rPr lang="fa-IR" sz="2800" dirty="0" smtClean="0">
                <a:cs typeface="B Zar" panose="00000400000000000000" pitchFamily="2" charset="-78"/>
              </a:rPr>
              <a:t>طراحی و تدوین ابزارهای گردآوری داده ها</a:t>
            </a:r>
            <a:endParaRPr lang="en-US" sz="2800" dirty="0" smtClean="0">
              <a:cs typeface="B Zar" panose="00000400000000000000" pitchFamily="2" charset="-78"/>
            </a:endParaRPr>
          </a:p>
          <a:p>
            <a:pPr algn="r" rtl="1"/>
            <a:endParaRPr lang="fa-IR" sz="2400" dirty="0" smtClean="0">
              <a:cs typeface="B Zar" panose="00000400000000000000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Zar" panose="00000400000000000000" pitchFamily="2" charset="-78"/>
              </a:rPr>
              <a:t>پرسش نامه ها ( مثلا پرسشنامه های دانشجویان )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cs typeface="B Zar" panose="00000400000000000000" pitchFamily="2" charset="-78"/>
              </a:rPr>
              <a:t>چک لیست ها ( مثلا برای امکانات و تجهیزات آموزشی و پژوهشی )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ارسال گزارش اول </a:t>
            </a:r>
            <a:endParaRPr lang="fa-IR" sz="2000" dirty="0">
              <a:cs typeface="B Zar" panose="000004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169009" y="870439"/>
            <a:ext cx="6624736" cy="1080121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برنامه ریزی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6" name="Notched Right Arrow 5"/>
          <p:cNvSpPr/>
          <p:nvPr/>
        </p:nvSpPr>
        <p:spPr>
          <a:xfrm rot="10800000">
            <a:off x="7776356" y="1086462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209428"/>
            <a:ext cx="6512511" cy="11430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مرحله دوم: اجرای برنامه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3" name="Notched Right Arrow 2"/>
          <p:cNvSpPr/>
          <p:nvPr/>
        </p:nvSpPr>
        <p:spPr>
          <a:xfrm rot="10800000">
            <a:off x="7694649" y="2362856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636912"/>
            <a:ext cx="8568952" cy="2328882"/>
          </a:xfrm>
        </p:spPr>
        <p:txBody>
          <a:bodyPr>
            <a:normAutofit/>
          </a:bodyPr>
          <a:lstStyle/>
          <a:p>
            <a:pPr algn="r" rtl="1"/>
            <a:r>
              <a:rPr lang="fa-IR" b="1" dirty="0" smtClean="0">
                <a:cs typeface="B Zar" panose="00000400000000000000" pitchFamily="2" charset="-78"/>
              </a:rPr>
              <a:t>گام نهم:</a:t>
            </a:r>
          </a:p>
          <a:p>
            <a:pPr algn="r" rtl="1"/>
            <a:r>
              <a:rPr lang="fa-IR" dirty="0" smtClean="0">
                <a:cs typeface="B Zar" panose="00000400000000000000" pitchFamily="2" charset="-78"/>
              </a:rPr>
              <a:t>گردآوری داده های مورد نیاز </a:t>
            </a:r>
          </a:p>
          <a:p>
            <a:pPr algn="r" rtl="1"/>
            <a:endParaRPr lang="en-US" dirty="0">
              <a:cs typeface="B Zar" panose="00000400000000000000" pitchFamily="2" charset="-78"/>
            </a:endParaRPr>
          </a:p>
          <a:p>
            <a:pPr algn="r" rtl="1"/>
            <a:r>
              <a:rPr lang="fa-IR" sz="1800" b="1" dirty="0">
                <a:solidFill>
                  <a:srgbClr val="FF0000"/>
                </a:solidFill>
                <a:cs typeface="B Nazanin" panose="00000400000000000000" pitchFamily="2" charset="-78"/>
              </a:rPr>
              <a:t>*</a:t>
            </a:r>
            <a:r>
              <a:rPr lang="fa-IR" sz="2000" b="1" dirty="0" smtClean="0">
                <a:cs typeface="B Zar" panose="00000400000000000000" pitchFamily="2" charset="-78"/>
              </a:rPr>
              <a:t> گردآوری داده ها از جامعه آماری مورد مطالعه با استفاده از ابزارهای طراحی شده صورت می گیرد</a:t>
            </a:r>
            <a:endParaRPr lang="fa-IR" sz="2000" b="1" dirty="0">
              <a:cs typeface="B Zar" panose="000004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979712" y="1020250"/>
            <a:ext cx="53751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اجرای برنامه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6" name="Notched Right Arrow 5"/>
          <p:cNvSpPr/>
          <p:nvPr/>
        </p:nvSpPr>
        <p:spPr>
          <a:xfrm rot="10800000">
            <a:off x="7596336" y="1196752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780928"/>
            <a:ext cx="8136904" cy="2376264"/>
          </a:xfrm>
        </p:spPr>
        <p:txBody>
          <a:bodyPr>
            <a:norm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b="1" dirty="0" smtClean="0">
                <a:cs typeface="B Zar" panose="00000400000000000000" pitchFamily="2" charset="-78"/>
              </a:rPr>
              <a:t>گام دهم: </a:t>
            </a:r>
          </a:p>
          <a:p>
            <a:pPr algn="r" rtl="1"/>
            <a:r>
              <a:rPr lang="fa-IR" sz="1800" b="1" dirty="0" smtClean="0">
                <a:cs typeface="B Zar" panose="00000400000000000000" pitchFamily="2" charset="-78"/>
              </a:rPr>
              <a:t>تجزیه و تحلیل داده های گردآوری شده </a:t>
            </a:r>
            <a:endParaRPr lang="en-US" sz="1800" b="1" dirty="0" smtClean="0">
              <a:cs typeface="B Zar" panose="00000400000000000000" pitchFamily="2" charset="-78"/>
            </a:endParaRPr>
          </a:p>
          <a:p>
            <a:pPr algn="r" rtl="1"/>
            <a:endParaRPr lang="fa-IR" sz="1800" b="1" dirty="0" smtClean="0">
              <a:cs typeface="B Zar" panose="00000400000000000000" pitchFamily="2" charset="-78"/>
            </a:endParaRPr>
          </a:p>
          <a:p>
            <a:pPr algn="r" rtl="1"/>
            <a:r>
              <a:rPr lang="fa-IR" sz="2400" dirty="0" smtClean="0">
                <a:cs typeface="B Zar" panose="00000400000000000000" pitchFamily="2" charset="-78"/>
              </a:rPr>
              <a:t>با توجه به این که هدف اصلی ارزیابی درونی </a:t>
            </a:r>
            <a:r>
              <a:rPr lang="fa-IR" sz="2400" u="sng" dirty="0" smtClean="0">
                <a:cs typeface="B Zar" panose="00000400000000000000" pitchFamily="2" charset="-78"/>
              </a:rPr>
              <a:t>آگاهی از </a:t>
            </a:r>
            <a:r>
              <a:rPr lang="fa-IR" sz="2400" dirty="0" smtClean="0">
                <a:cs typeface="B Zar" panose="00000400000000000000" pitchFamily="2" charset="-78"/>
              </a:rPr>
              <a:t>وضعیت موجود است، تجزیه و تحلیل داده ها در پرتو رسالت و اهداف بخش صورت می گیرد.</a:t>
            </a:r>
            <a:endParaRPr lang="fa-IR" sz="2400" dirty="0">
              <a:cs typeface="B Zar" panose="000004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979712" y="1020250"/>
            <a:ext cx="53751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اجرای برنامه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6" name="Notched Right Arrow 5"/>
          <p:cNvSpPr/>
          <p:nvPr/>
        </p:nvSpPr>
        <p:spPr>
          <a:xfrm rot="10800000">
            <a:off x="7706525" y="125498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95" y="2780928"/>
            <a:ext cx="8892480" cy="2376264"/>
          </a:xfrm>
        </p:spPr>
        <p:txBody>
          <a:bodyPr>
            <a:normAutofit/>
          </a:bodyPr>
          <a:lstStyle/>
          <a:p>
            <a:pPr marL="457200" indent="-457200" algn="r" rtl="1">
              <a:buFont typeface="Arial" charset="0"/>
              <a:buChar char="•"/>
            </a:pPr>
            <a:r>
              <a:rPr lang="fa-IR" sz="2600" b="1" dirty="0" smtClean="0">
                <a:cs typeface="B Zar" panose="00000400000000000000" pitchFamily="2" charset="-78"/>
              </a:rPr>
              <a:t>گام یازدهم:</a:t>
            </a:r>
            <a:endParaRPr lang="en-US" sz="2600" b="1" dirty="0">
              <a:cs typeface="B Zar" panose="00000400000000000000" pitchFamily="2" charset="-78"/>
            </a:endParaRPr>
          </a:p>
          <a:p>
            <a:pPr algn="r" rtl="1"/>
            <a:endParaRPr lang="fa-IR" sz="1900" b="1" dirty="0" smtClean="0">
              <a:cs typeface="B Zar" panose="00000400000000000000" pitchFamily="2" charset="-78"/>
            </a:endParaRP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تدوین گزارش مقدماتی ارزیابی درونی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نگارش گزارش در مورد هر یک از عوامل مورد مطالعه توسط عضوی از کمیته که کار به او سپرده شده 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اعلام نظرات اصلاحی اعضای کمیته</a:t>
            </a:r>
            <a:endParaRPr lang="fa-IR" dirty="0">
              <a:cs typeface="B Zar" panose="000004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979712" y="1020250"/>
            <a:ext cx="53751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اجرای برنامه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6" name="Notched Right Arrow 5"/>
          <p:cNvSpPr/>
          <p:nvPr/>
        </p:nvSpPr>
        <p:spPr>
          <a:xfrm rot="10800000">
            <a:off x="7484074" y="1253453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852936"/>
            <a:ext cx="6984776" cy="2160240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400" b="1" dirty="0" smtClean="0">
                <a:cs typeface="Zar" pitchFamily="2" charset="-78"/>
              </a:rPr>
              <a:t>گام دوازدهم: </a:t>
            </a:r>
            <a:endParaRPr lang="en-US" sz="2400" b="1" dirty="0">
              <a:cs typeface="Zar" pitchFamily="2" charset="-78"/>
            </a:endParaRPr>
          </a:p>
          <a:p>
            <a:pPr algn="r" rtl="1"/>
            <a:endParaRPr lang="fa-IR" sz="2000" b="1" dirty="0" smtClean="0">
              <a:cs typeface="Zar" pitchFamily="2" charset="-78"/>
            </a:endParaRPr>
          </a:p>
          <a:p>
            <a:pPr algn="r" rtl="1"/>
            <a:r>
              <a:rPr lang="fa-IR" sz="2400" dirty="0" smtClean="0">
                <a:cs typeface="B Zar" panose="00000400000000000000" pitchFamily="2" charset="-78"/>
              </a:rPr>
              <a:t>تدوین گزارش نهایی ارزیابی درونی</a:t>
            </a:r>
          </a:p>
          <a:p>
            <a:pPr algn="r" rtl="1"/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* </a:t>
            </a:r>
            <a:r>
              <a:rPr lang="fa-IR" sz="2400" b="1" dirty="0" smtClean="0">
                <a:cs typeface="Zar" pitchFamily="2" charset="-78"/>
              </a:rPr>
              <a:t>جمع بندی گزارش های مقدماتی</a:t>
            </a:r>
            <a:endParaRPr lang="fa-IR" sz="2400" b="1" dirty="0">
              <a:cs typeface="Zar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9712" y="1020250"/>
            <a:ext cx="53751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اجرای برنامه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7668344" y="1268760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060848"/>
            <a:ext cx="6512511" cy="11430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مرحله سوم: عمل و پیگیری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3" name="Notched Right Arrow 2"/>
          <p:cNvSpPr/>
          <p:nvPr/>
        </p:nvSpPr>
        <p:spPr>
          <a:xfrm rot="10800000">
            <a:off x="7933290" y="2276872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5315" y="2420888"/>
            <a:ext cx="7632848" cy="2952328"/>
          </a:xfrm>
        </p:spPr>
        <p:txBody>
          <a:bodyPr>
            <a:no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sz="2400" b="1" dirty="0" smtClean="0">
                <a:cs typeface="B Zar" panose="00000400000000000000" pitchFamily="2" charset="-78"/>
              </a:rPr>
              <a:t>گام سیزدهم:</a:t>
            </a:r>
          </a:p>
          <a:p>
            <a:pPr algn="r" rtl="1"/>
            <a:r>
              <a:rPr lang="fa-IR" sz="2400" dirty="0" smtClean="0">
                <a:cs typeface="B Zar" panose="00000400000000000000" pitchFamily="2" charset="-78"/>
              </a:rPr>
              <a:t>عمل و پیگیری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2400" dirty="0" smtClean="0">
                <a:cs typeface="B Zar" panose="00000400000000000000" pitchFamily="2" charset="-78"/>
              </a:rPr>
              <a:t>استفاده از نتایج حاصله از ارزیابی درونی برای: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2400" dirty="0" smtClean="0">
                <a:cs typeface="B Zar" panose="00000400000000000000" pitchFamily="2" charset="-78"/>
              </a:rPr>
              <a:t>حل مسائل و اجرای راه حل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2400" dirty="0" smtClean="0">
                <a:cs typeface="B Zar" panose="00000400000000000000" pitchFamily="2" charset="-78"/>
              </a:rPr>
              <a:t>عملی نمودن پیشنهادات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2400" dirty="0" smtClean="0">
                <a:cs typeface="B Zar" panose="00000400000000000000" pitchFamily="2" charset="-78"/>
              </a:rPr>
              <a:t>تدوین یک برنامه عمل ( </a:t>
            </a:r>
            <a:r>
              <a:rPr lang="en-US" sz="2400" dirty="0" smtClean="0">
                <a:cs typeface="B Zar" panose="00000400000000000000" pitchFamily="2" charset="-78"/>
              </a:rPr>
              <a:t>Action Plan</a:t>
            </a:r>
            <a:r>
              <a:rPr lang="fa-IR" sz="2400" dirty="0" smtClean="0">
                <a:cs typeface="B Zar" panose="00000400000000000000" pitchFamily="2" charset="-78"/>
              </a:rPr>
              <a:t> ) </a:t>
            </a:r>
            <a:endParaRPr lang="fa-IR" sz="2400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عمل و پیگیری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033963" y="908720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2060848"/>
            <a:ext cx="7344816" cy="3259832"/>
          </a:xfrm>
        </p:spPr>
        <p:txBody>
          <a:bodyPr>
            <a:noAutofit/>
          </a:bodyPr>
          <a:lstStyle/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در ارزیابی درونی علاوه بر نتایج، فرآیند ارزیابی نیز مورد توجه است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در ارزیابی درونی، هدف تعمیم یافته ها و نتایج حاصل نیست وهدف صرفا کاربرد نتایج در بهبود وضعیت بخش مورد ارزیابی می باشد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گزارش های ارائه شده از طرف بخش ها </a:t>
            </a:r>
            <a:r>
              <a:rPr lang="fa-IR" sz="2400" u="sng" dirty="0" smtClean="0">
                <a:cs typeface="B Zar" panose="00000400000000000000" pitchFamily="2" charset="-78"/>
              </a:rPr>
              <a:t>محرمانه</a:t>
            </a:r>
            <a:r>
              <a:rPr lang="fa-IR" sz="2400" dirty="0" smtClean="0">
                <a:cs typeface="B Zar" panose="00000400000000000000" pitchFamily="2" charset="-78"/>
              </a:rPr>
              <a:t> هستند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دستورالعمل گزارش نویسی به صورت کتابچه در دسترس است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گزارش سایر بخش ها برای اطلاع در کمتیه و ارزیابی دانشگاه موجود است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با پست الکترونیک </a:t>
            </a:r>
            <a:r>
              <a:rPr lang="en-US" sz="2400" dirty="0" smtClean="0">
                <a:cs typeface="B Zar" panose="00000400000000000000" pitchFamily="2" charset="-78"/>
              </a:rPr>
              <a:t>EDC@ Goum.ac.ir</a:t>
            </a:r>
            <a:r>
              <a:rPr lang="fa-IR" sz="2400" dirty="0" smtClean="0">
                <a:cs typeface="B Zar" panose="00000400000000000000" pitchFamily="2" charset="-78"/>
              </a:rPr>
              <a:t> با ما در تماس باشید.</a:t>
            </a:r>
            <a:endParaRPr lang="fa-IR" sz="2400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0584" y="588201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چند نکته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7769" y="744467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10" descr="C:\Users\pc\Desktop\Wallpapers-of-Flowers-640x4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1235F8B-2CE2-44D5-BB62-A7EC953DB768}" type="slidenum">
              <a:rPr lang="fa-IR" altLang="en-US" smtClean="0"/>
              <a:pPr/>
              <a:t>39</a:t>
            </a:fld>
            <a:endParaRPr lang="en-US" altLang="en-US" smtClean="0"/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733800"/>
            <a:ext cx="4114800" cy="267811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 rt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ar-SA" sz="4800" dirty="0" smtClean="0">
                <a:solidFill>
                  <a:srgbClr val="002060"/>
                </a:solidFill>
                <a:cs typeface="B Titr" pitchFamily="2" charset="-78"/>
              </a:rPr>
              <a:t>سپاس</a:t>
            </a:r>
            <a:r>
              <a:rPr lang="fa-IR" sz="4800" dirty="0" smtClean="0">
                <a:solidFill>
                  <a:srgbClr val="002060"/>
                </a:solidFill>
                <a:cs typeface="B Titr" pitchFamily="2" charset="-78"/>
              </a:rPr>
              <a:t/>
            </a:r>
            <a:br>
              <a:rPr lang="fa-IR" sz="4800" dirty="0" smtClean="0">
                <a:solidFill>
                  <a:srgbClr val="002060"/>
                </a:solidFill>
                <a:cs typeface="B Titr" pitchFamily="2" charset="-78"/>
              </a:rPr>
            </a:br>
            <a:r>
              <a:rPr lang="fa-IR" sz="4800" dirty="0" smtClean="0">
                <a:solidFill>
                  <a:srgbClr val="002060"/>
                </a:solidFill>
                <a:cs typeface="B Titr" pitchFamily="2" charset="-78"/>
              </a:rPr>
              <a:t>فراوان</a:t>
            </a:r>
            <a:endParaRPr lang="en-US" sz="4800" dirty="0" smtClean="0">
              <a:solidFill>
                <a:srgbClr val="002060"/>
              </a:solidFill>
              <a:cs typeface="B Titr" pitchFamily="2" charset="-78"/>
            </a:endParaRPr>
          </a:p>
        </p:txBody>
      </p:sp>
      <p:sp>
        <p:nvSpPr>
          <p:cNvPr id="79877" name="Text Box 4"/>
          <p:cNvSpPr txBox="1">
            <a:spLocks noChangeArrowheads="1"/>
          </p:cNvSpPr>
          <p:nvPr/>
        </p:nvSpPr>
        <p:spPr bwMode="auto">
          <a:xfrm>
            <a:off x="304800" y="6172200"/>
            <a:ext cx="19050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endParaRPr lang="fa-IR" alt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9878" name="Picture 6" descr="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15013" y="4181475"/>
            <a:ext cx="7715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9" name="Picture 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6218">
            <a:off x="4038600" y="1065213"/>
            <a:ext cx="1627188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0" name="Picture 8" descr="butterfly2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1677988"/>
            <a:ext cx="676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524" y="1487598"/>
            <a:ext cx="8280920" cy="5000660"/>
          </a:xfrm>
        </p:spPr>
        <p:txBody>
          <a:bodyPr>
            <a:norm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dirty="0" smtClean="0">
                <a:cs typeface="B Zar" panose="00000400000000000000" pitchFamily="2" charset="-78"/>
              </a:rPr>
              <a:t>اندازه گیری: 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Zar" panose="00000400000000000000" pitchFamily="2" charset="-78"/>
              </a:rPr>
              <a:t>شیوه ای برای انتساب مقادیر کمی به خصیصه های کیفی پدیده ها، اشیاء و افراد</a:t>
            </a:r>
            <a:r>
              <a:rPr lang="en-US" sz="2000" dirty="0" smtClean="0">
                <a:cs typeface="B Zar" panose="00000400000000000000" pitchFamily="2" charset="-78"/>
              </a:rPr>
              <a:t> </a:t>
            </a:r>
            <a:r>
              <a:rPr lang="fa-IR" sz="2000" dirty="0" smtClean="0">
                <a:cs typeface="B Zar" panose="00000400000000000000" pitchFamily="2" charset="-78"/>
              </a:rPr>
              <a:t>طبق قاعده ای مشخص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80197"/>
            <a:ext cx="7772400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ارزیابی چیست؟ 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00562" y="3130672"/>
            <a:ext cx="171451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کیفیت </a:t>
            </a:r>
            <a:endParaRPr lang="fa-IR" dirty="0">
              <a:cs typeface="B Titr" panose="00000700000000000000" pitchFamily="2" charset="-78"/>
            </a:endParaRPr>
          </a:p>
        </p:txBody>
      </p:sp>
      <p:cxnSp>
        <p:nvCxnSpPr>
          <p:cNvPr id="6" name="Straight Connector 5"/>
          <p:cNvCxnSpPr>
            <a:stCxn id="4" idx="3"/>
          </p:cNvCxnSpPr>
          <p:nvPr/>
        </p:nvCxnSpPr>
        <p:spPr>
          <a:xfrm>
            <a:off x="6215074" y="3487862"/>
            <a:ext cx="642942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1"/>
          </p:cNvCxnSpPr>
          <p:nvPr/>
        </p:nvCxnSpPr>
        <p:spPr>
          <a:xfrm rot="10800000" flipV="1">
            <a:off x="3857620" y="3487862"/>
            <a:ext cx="642942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215074" y="3916490"/>
            <a:ext cx="1285884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قد افراد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714612" y="3773614"/>
            <a:ext cx="1428760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دمای هوا 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143636" y="4916622"/>
            <a:ext cx="1500198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سانتی متر 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483768" y="4916621"/>
            <a:ext cx="2088232" cy="7500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درجه ی سانتی گراد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3357554" y="4573718"/>
            <a:ext cx="45719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" name="Down Arrow 14"/>
          <p:cNvSpPr/>
          <p:nvPr/>
        </p:nvSpPr>
        <p:spPr>
          <a:xfrm>
            <a:off x="6858016" y="4559432"/>
            <a:ext cx="45719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6" name="Rectangle 15"/>
          <p:cNvSpPr/>
          <p:nvPr/>
        </p:nvSpPr>
        <p:spPr>
          <a:xfrm>
            <a:off x="4572000" y="5746055"/>
            <a:ext cx="135732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واحدهای کمی</a:t>
            </a:r>
            <a:endParaRPr lang="fa-IR" dirty="0">
              <a:cs typeface="B Titr" panose="00000700000000000000" pitchFamily="2" charset="-78"/>
            </a:endParaRPr>
          </a:p>
        </p:txBody>
      </p:sp>
      <p:cxnSp>
        <p:nvCxnSpPr>
          <p:cNvPr id="18" name="Straight Connector 17"/>
          <p:cNvCxnSpPr>
            <a:stCxn id="12" idx="4"/>
            <a:endCxn id="16" idx="3"/>
          </p:cNvCxnSpPr>
          <p:nvPr/>
        </p:nvCxnSpPr>
        <p:spPr>
          <a:xfrm flipH="1">
            <a:off x="5929322" y="5488126"/>
            <a:ext cx="964413" cy="57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3" idx="4"/>
            <a:endCxn id="16" idx="1"/>
          </p:cNvCxnSpPr>
          <p:nvPr/>
        </p:nvCxnSpPr>
        <p:spPr>
          <a:xfrm>
            <a:off x="3527884" y="5666720"/>
            <a:ext cx="1044116" cy="400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Notched Right Arrow 16"/>
          <p:cNvSpPr/>
          <p:nvPr/>
        </p:nvSpPr>
        <p:spPr>
          <a:xfrm rot="10800000">
            <a:off x="8244408" y="583160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071678"/>
            <a:ext cx="7816952" cy="4429156"/>
          </a:xfrm>
        </p:spPr>
        <p:txBody>
          <a:bodyPr>
            <a:normAutofit/>
          </a:bodyPr>
          <a:lstStyle/>
          <a:p>
            <a:pPr algn="r" rtl="1"/>
            <a:r>
              <a:rPr lang="fa-IR" sz="1800" b="1" dirty="0">
                <a:solidFill>
                  <a:srgbClr val="FF0000"/>
                </a:solidFill>
                <a:cs typeface="B Nazanin" panose="00000400000000000000" pitchFamily="2" charset="-78"/>
              </a:rPr>
              <a:t>* </a:t>
            </a:r>
            <a:r>
              <a:rPr lang="fa-IR" sz="1800" b="1" dirty="0" smtClean="0">
                <a:cs typeface="B Zar" panose="00000400000000000000" pitchFamily="2" charset="-78"/>
              </a:rPr>
              <a:t>ارزیابی </a:t>
            </a:r>
          </a:p>
          <a:p>
            <a:pPr algn="r" rtl="1"/>
            <a:r>
              <a:rPr lang="fa-IR" sz="1800" b="1" dirty="0" smtClean="0">
                <a:cs typeface="B Zar" panose="00000400000000000000" pitchFamily="2" charset="-78"/>
              </a:rPr>
              <a:t>علاوه بر تبدیل کیفیت به کمیت، در خصوص مقادیر کمی قضاوت هایی صورت می گیرد.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800" b="1" dirty="0" smtClean="0">
                <a:cs typeface="B Zar" panose="00000400000000000000" pitchFamily="2" charset="-78"/>
              </a:rPr>
              <a:t>مثال: امکان وجود تب در انسان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800" b="1" dirty="0" smtClean="0">
                <a:cs typeface="B Zar" panose="00000400000000000000" pitchFamily="2" charset="-78"/>
              </a:rPr>
              <a:t>اندازه گیری دمای بدن با دماسنج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800" b="1" dirty="0" smtClean="0">
                <a:cs typeface="B Zar" panose="00000400000000000000" pitchFamily="2" charset="-78"/>
              </a:rPr>
              <a:t>قضاوت در مورد دمای به دست آمده</a:t>
            </a:r>
            <a:endParaRPr lang="fa-IR" sz="1800" b="1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8" y="533747"/>
            <a:ext cx="7772400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ارزیابی چیست؟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868" y="4357694"/>
            <a:ext cx="264320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ارزیابی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86446" y="5143512"/>
            <a:ext cx="250033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اندازه گیری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71604" y="5286388"/>
            <a:ext cx="235745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قضاوت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786314" y="4857760"/>
            <a:ext cx="45719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Plus 7"/>
          <p:cNvSpPr/>
          <p:nvPr/>
        </p:nvSpPr>
        <p:spPr>
          <a:xfrm>
            <a:off x="4643438" y="5500702"/>
            <a:ext cx="428628" cy="21431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/>
              <a:t> </a:t>
            </a:r>
            <a:endParaRPr lang="fa-IR" dirty="0"/>
          </a:p>
        </p:txBody>
      </p:sp>
      <p:sp>
        <p:nvSpPr>
          <p:cNvPr id="9" name="Notched Right Arrow 8"/>
          <p:cNvSpPr/>
          <p:nvPr/>
        </p:nvSpPr>
        <p:spPr>
          <a:xfrm rot="10800000">
            <a:off x="7964917" y="764704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2143116"/>
            <a:ext cx="7715304" cy="2214578"/>
          </a:xfrm>
        </p:spPr>
        <p:txBody>
          <a:bodyPr>
            <a:noAutofit/>
          </a:bodyPr>
          <a:lstStyle/>
          <a:p>
            <a:pPr algn="just" rtl="1">
              <a:buFont typeface="Courier New" pitchFamily="49" charset="0"/>
              <a:buChar char="o"/>
            </a:pPr>
            <a:r>
              <a:rPr lang="fa-IR" sz="2000" b="1" dirty="0" smtClean="0">
                <a:solidFill>
                  <a:srgbClr val="000000"/>
                </a:solidFill>
                <a:cs typeface="Zar" pitchFamily="2" charset="-78"/>
              </a:rPr>
              <a:t>اندازه گیری برای رسیدن به یک هدف خاص یا در راستای تحقق یک هدف خاص</a:t>
            </a:r>
            <a:endParaRPr lang="en-US" sz="2000" b="1" dirty="0" smtClean="0">
              <a:solidFill>
                <a:srgbClr val="000000"/>
              </a:solidFill>
              <a:cs typeface="Zar" pitchFamily="2" charset="-78"/>
            </a:endParaRPr>
          </a:p>
          <a:p>
            <a:pPr algn="just" rtl="1">
              <a:buFont typeface="Courier New" pitchFamily="49" charset="0"/>
              <a:buChar char="o"/>
            </a:pPr>
            <a:r>
              <a:rPr lang="fa-IR" sz="2000" b="1" dirty="0" smtClean="0">
                <a:solidFill>
                  <a:srgbClr val="000000"/>
                </a:solidFill>
                <a:cs typeface="Zar" pitchFamily="2" charset="-78"/>
              </a:rPr>
              <a:t>ارزیابی شکل خاصی از اندازه گیری است به همین دلیل هر ارزیابی حتما اندازه گیری است.</a:t>
            </a:r>
          </a:p>
          <a:p>
            <a:pPr algn="just" rtl="1">
              <a:buFont typeface="Courier New" pitchFamily="49" charset="0"/>
              <a:buChar char="o"/>
            </a:pPr>
            <a:r>
              <a:rPr lang="fa-IR" sz="2000" b="1" dirty="0" smtClean="0">
                <a:solidFill>
                  <a:srgbClr val="000000"/>
                </a:solidFill>
                <a:cs typeface="Zar" pitchFamily="2" charset="-78"/>
              </a:rPr>
              <a:t>هر اندازه گیری الزاما ارزیابی نیست.</a:t>
            </a:r>
            <a:endParaRPr lang="en-US" sz="2000" b="1" dirty="0" smtClean="0">
              <a:solidFill>
                <a:srgbClr val="000000"/>
              </a:solidFill>
              <a:cs typeface="Zar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endParaRPr lang="fa-IR" sz="2000" b="1" dirty="0" smtClean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764705"/>
            <a:ext cx="7175351" cy="1224136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 </a:t>
            </a: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ارزیابی چیست؟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0392" y="105273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73794" y="2428869"/>
            <a:ext cx="7027295" cy="3505796"/>
          </a:xfrm>
        </p:spPr>
        <p:txBody>
          <a:bodyPr/>
          <a:lstStyle/>
          <a:p>
            <a:pPr algn="r" rtl="1"/>
            <a:r>
              <a:rPr lang="fa-IR" sz="2400" b="1" dirty="0" smtClean="0">
                <a:solidFill>
                  <a:srgbClr val="000000"/>
                </a:solidFill>
                <a:cs typeface="Zar" pitchFamily="2" charset="-78"/>
              </a:rPr>
              <a:t>ارزشیابی یعنی : فرایند نظام مند جمع آوری اطلاعات به منظور دستیابی به یک قضاوت ارزشی (</a:t>
            </a:r>
            <a:r>
              <a:rPr lang="en-US" sz="3200" b="1" dirty="0" smtClean="0">
                <a:solidFill>
                  <a:srgbClr val="000000"/>
                </a:solidFill>
                <a:cs typeface="Zar" pitchFamily="2" charset="-78"/>
              </a:rPr>
              <a:t>value judgment</a:t>
            </a:r>
            <a:r>
              <a:rPr lang="fa-IR" sz="3200" dirty="0" smtClean="0">
                <a:solidFill>
                  <a:srgbClr val="000000"/>
                </a:solidFill>
                <a:cs typeface="Zar" pitchFamily="2" charset="-78"/>
              </a:rPr>
              <a:t>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28597" y="1071547"/>
            <a:ext cx="8572560" cy="1428760"/>
          </a:xfrm>
        </p:spPr>
        <p:txBody>
          <a:bodyPr/>
          <a:lstStyle/>
          <a:p>
            <a:pPr algn="r" rtl="1"/>
            <a:r>
              <a:rPr lang="fa-IR" dirty="0" smtClean="0">
                <a:solidFill>
                  <a:srgbClr val="0070C0"/>
                </a:solidFill>
                <a:cs typeface="B Titr" pitchFamily="2" charset="-78"/>
              </a:rPr>
              <a:t>ارزشیابی     (</a:t>
            </a:r>
            <a:r>
              <a:rPr lang="en-US" dirty="0" smtClean="0">
                <a:solidFill>
                  <a:srgbClr val="0070C0"/>
                </a:solidFill>
                <a:cs typeface="B Titr" pitchFamily="2" charset="-78"/>
              </a:rPr>
              <a:t>Evaluation</a:t>
            </a:r>
            <a:r>
              <a:rPr lang="fa-IR" dirty="0" smtClean="0">
                <a:solidFill>
                  <a:srgbClr val="0070C0"/>
                </a:solidFill>
                <a:cs typeface="B Titr" pitchFamily="2" charset="-78"/>
              </a:rPr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5480" y="2204864"/>
            <a:ext cx="7848872" cy="3744416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هنگامی که عناصر یک نظام، به صورت خودآگاه، اقدام به ارزیابی مجموعه ی عناصر، فرآیندها و پی آمدهای موجود در نظام خود می کنند، به این فرآیند ارزیابی گفته می شود.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عناصر= دانشجویان، استادان، مواد آموزشی، مدیر و ...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فرآیندها= فرآیند تدریس، فرآیند یادگیری ، فرآیند مدیریت و ...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پی آمدها= اشتغال، فرهیختگی افراد جامعه، رشد فرهنگ و ... </a:t>
            </a:r>
            <a:endParaRPr lang="fa-IR" sz="2400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9001" y="836712"/>
            <a:ext cx="7175351" cy="179316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تعریف ارزیابی درونی</a:t>
            </a:r>
            <a:endParaRPr lang="fa-IR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0392" y="1052735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204864"/>
            <a:ext cx="7560840" cy="3024336"/>
          </a:xfrm>
        </p:spPr>
        <p:txBody>
          <a:bodyPr>
            <a:noAutofit/>
          </a:bodyPr>
          <a:lstStyle/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بهبود کیفیت نظام آموزش عالی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همسوکردن نظام دانشگاهی با نیازهای جامعه و منابع تخصیصی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یاری دادن به خ</a:t>
            </a:r>
            <a:r>
              <a:rPr lang="fa-IR" sz="2400" dirty="0">
                <a:cs typeface="B Zar" panose="00000400000000000000" pitchFamily="2" charset="-78"/>
              </a:rPr>
              <a:t>و</a:t>
            </a:r>
            <a:r>
              <a:rPr lang="fa-IR" sz="2400" dirty="0" smtClean="0">
                <a:cs typeface="B Zar" panose="00000400000000000000" pitchFamily="2" charset="-78"/>
              </a:rPr>
              <a:t>د تنظیمی امور نظام دانشگاهی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آشکار کردن جنبه های مختلف کیفیت عوامل نظام دانشگاهی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مشارکت اعضای هیات علمی در شفاف سازی امور دانشگاهی</a:t>
            </a:r>
            <a:endParaRPr lang="fa-IR" sz="2400" dirty="0">
              <a:cs typeface="B Zar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857232"/>
            <a:ext cx="7751415" cy="1793167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182880" indent="0" algn="r" rtl="1">
              <a:buNone/>
            </a:pPr>
            <a:r>
              <a:rPr lang="fa-IR" sz="36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anose="00000700000000000000" pitchFamily="2" charset="-78"/>
              </a:rPr>
              <a:t>اهداف ارزیابی درونی ( در سطح کلان ) </a:t>
            </a:r>
            <a:endParaRPr lang="fa-IR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anose="00000700000000000000" pitchFamily="2" charset="-78"/>
            </a:endParaRPr>
          </a:p>
        </p:txBody>
      </p:sp>
      <p:sp>
        <p:nvSpPr>
          <p:cNvPr id="4" name="Notched Right Arrow 3"/>
          <p:cNvSpPr/>
          <p:nvPr/>
        </p:nvSpPr>
        <p:spPr>
          <a:xfrm rot="10800000">
            <a:off x="8100392" y="908720"/>
            <a:ext cx="648072" cy="432049"/>
          </a:xfrm>
          <a:prstGeom prst="notchedRightArrow">
            <a:avLst>
              <a:gd name="adj1" fmla="val 38713"/>
              <a:gd name="adj2" fmla="val 50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579</TotalTime>
  <Words>1697</Words>
  <Application>Microsoft Office PowerPoint</Application>
  <PresentationFormat>On-screen Show (4:3)</PresentationFormat>
  <Paragraphs>249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Slipstream</vt:lpstr>
      <vt:lpstr>Slide 1</vt:lpstr>
      <vt:lpstr>مفاهیم و فلسفه ارزیابی درونی</vt:lpstr>
      <vt:lpstr>فهرست موضوعات</vt:lpstr>
      <vt:lpstr>ارزیابی چیست؟ </vt:lpstr>
      <vt:lpstr>ارزیابی چیست؟</vt:lpstr>
      <vt:lpstr> ارزیابی چیست؟</vt:lpstr>
      <vt:lpstr>ارزشیابی     (Evaluation)</vt:lpstr>
      <vt:lpstr>تعریف ارزیابی درونی</vt:lpstr>
      <vt:lpstr>اهداف ارزیابی درونی ( در سطح کلان ) </vt:lpstr>
      <vt:lpstr>اهداف ارزیابی درونی ( درسطح گروه) </vt:lpstr>
      <vt:lpstr>فواید ارزیابی درونی</vt:lpstr>
      <vt:lpstr>   تجربه های موفق</vt:lpstr>
      <vt:lpstr>  تجربه های ناموفق</vt:lpstr>
      <vt:lpstr>وضعیت ارزیابی درونی در دانشگاه گلستان</vt:lpstr>
      <vt:lpstr>   برنامه زمان بندی ارزیابی درونی</vt:lpstr>
      <vt:lpstr>فرآیند ارزیابی درونی</vt:lpstr>
      <vt:lpstr> مراحل و گامهای ارزیابی درونی</vt:lpstr>
      <vt:lpstr>مراحل و گامهای ارزیابی درونی</vt:lpstr>
      <vt:lpstr>مرحله اول: برنامه ریزی</vt:lpstr>
      <vt:lpstr> برنامه ریزی</vt:lpstr>
      <vt:lpstr>   برنامه ریزی</vt:lpstr>
      <vt:lpstr>   برنامه ریزی</vt:lpstr>
      <vt:lpstr>برنامه ریزی</vt:lpstr>
      <vt:lpstr>برنامه ریزی</vt:lpstr>
      <vt:lpstr>برنامه ریزی</vt:lpstr>
      <vt:lpstr>برنامه ریزی</vt:lpstr>
      <vt:lpstr>برنامه ریزی</vt:lpstr>
      <vt:lpstr>برنامه ریزی</vt:lpstr>
      <vt:lpstr>برنامه ریزی</vt:lpstr>
      <vt:lpstr>برنامه ریزی</vt:lpstr>
      <vt:lpstr>مرحله دوم: اجرای برنامه</vt:lpstr>
      <vt:lpstr>اجرای برنامه</vt:lpstr>
      <vt:lpstr>اجرای برنامه</vt:lpstr>
      <vt:lpstr>اجرای برنامه</vt:lpstr>
      <vt:lpstr>اجرای برنامه</vt:lpstr>
      <vt:lpstr>مرحله سوم: عمل و پیگیری</vt:lpstr>
      <vt:lpstr>عمل و پیگیری</vt:lpstr>
      <vt:lpstr>چند نکته</vt:lpstr>
      <vt:lpstr>سپاس فراوان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برنامه زمان بندی ارزیابی درونی</dc:title>
  <dc:creator>gehd</dc:creator>
  <cp:lastModifiedBy>VAIO</cp:lastModifiedBy>
  <cp:revision>92</cp:revision>
  <dcterms:created xsi:type="dcterms:W3CDTF">2014-01-26T07:40:48Z</dcterms:created>
  <dcterms:modified xsi:type="dcterms:W3CDTF">2014-09-14T15:02:36Z</dcterms:modified>
</cp:coreProperties>
</file>